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56" r:id="rId1"/>
  </p:sldMasterIdLst>
  <p:notesMasterIdLst>
    <p:notesMasterId r:id="rId87"/>
  </p:notesMasterIdLst>
  <p:sldIdLst>
    <p:sldId id="256" r:id="rId2"/>
    <p:sldId id="257" r:id="rId3"/>
    <p:sldId id="258" r:id="rId4"/>
    <p:sldId id="268" r:id="rId5"/>
    <p:sldId id="303" r:id="rId6"/>
    <p:sldId id="274" r:id="rId7"/>
    <p:sldId id="273" r:id="rId8"/>
    <p:sldId id="260" r:id="rId9"/>
    <p:sldId id="261" r:id="rId10"/>
    <p:sldId id="272" r:id="rId11"/>
    <p:sldId id="259" r:id="rId12"/>
    <p:sldId id="270" r:id="rId13"/>
    <p:sldId id="271" r:id="rId14"/>
    <p:sldId id="298" r:id="rId15"/>
    <p:sldId id="299" r:id="rId16"/>
    <p:sldId id="263" r:id="rId17"/>
    <p:sldId id="300" r:id="rId18"/>
    <p:sldId id="264" r:id="rId19"/>
    <p:sldId id="301" r:id="rId20"/>
    <p:sldId id="302" r:id="rId21"/>
    <p:sldId id="304" r:id="rId22"/>
    <p:sldId id="265" r:id="rId23"/>
    <p:sldId id="305" r:id="rId24"/>
    <p:sldId id="266" r:id="rId25"/>
    <p:sldId id="262" r:id="rId26"/>
    <p:sldId id="307" r:id="rId27"/>
    <p:sldId id="319" r:id="rId28"/>
    <p:sldId id="320" r:id="rId29"/>
    <p:sldId id="321" r:id="rId30"/>
    <p:sldId id="322" r:id="rId31"/>
    <p:sldId id="353" r:id="rId32"/>
    <p:sldId id="323" r:id="rId33"/>
    <p:sldId id="324" r:id="rId34"/>
    <p:sldId id="339" r:id="rId35"/>
    <p:sldId id="325" r:id="rId36"/>
    <p:sldId id="326" r:id="rId37"/>
    <p:sldId id="354" r:id="rId38"/>
    <p:sldId id="350" r:id="rId39"/>
    <p:sldId id="327" r:id="rId40"/>
    <p:sldId id="357" r:id="rId41"/>
    <p:sldId id="335" r:id="rId42"/>
    <p:sldId id="351" r:id="rId43"/>
    <p:sldId id="352" r:id="rId44"/>
    <p:sldId id="355" r:id="rId45"/>
    <p:sldId id="356" r:id="rId46"/>
    <p:sldId id="306" r:id="rId47"/>
    <p:sldId id="308" r:id="rId48"/>
    <p:sldId id="309" r:id="rId49"/>
    <p:sldId id="330" r:id="rId50"/>
    <p:sldId id="331" r:id="rId51"/>
    <p:sldId id="334" r:id="rId52"/>
    <p:sldId id="332" r:id="rId53"/>
    <p:sldId id="329" r:id="rId54"/>
    <p:sldId id="336" r:id="rId55"/>
    <p:sldId id="333" r:id="rId56"/>
    <p:sldId id="337" r:id="rId57"/>
    <p:sldId id="338" r:id="rId58"/>
    <p:sldId id="340" r:id="rId59"/>
    <p:sldId id="343" r:id="rId60"/>
    <p:sldId id="344" r:id="rId61"/>
    <p:sldId id="345" r:id="rId62"/>
    <p:sldId id="342" r:id="rId63"/>
    <p:sldId id="346" r:id="rId64"/>
    <p:sldId id="347" r:id="rId65"/>
    <p:sldId id="358" r:id="rId66"/>
    <p:sldId id="348" r:id="rId67"/>
    <p:sldId id="359" r:id="rId68"/>
    <p:sldId id="360" r:id="rId69"/>
    <p:sldId id="361" r:id="rId70"/>
    <p:sldId id="362" r:id="rId71"/>
    <p:sldId id="363" r:id="rId72"/>
    <p:sldId id="349" r:id="rId73"/>
    <p:sldId id="372" r:id="rId74"/>
    <p:sldId id="373" r:id="rId75"/>
    <p:sldId id="374" r:id="rId76"/>
    <p:sldId id="375" r:id="rId77"/>
    <p:sldId id="341" r:id="rId78"/>
    <p:sldId id="364" r:id="rId79"/>
    <p:sldId id="365" r:id="rId80"/>
    <p:sldId id="366" r:id="rId81"/>
    <p:sldId id="367" r:id="rId82"/>
    <p:sldId id="368" r:id="rId83"/>
    <p:sldId id="369" r:id="rId84"/>
    <p:sldId id="370" r:id="rId85"/>
    <p:sldId id="371" r:id="rId8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307C815-611C-1542-ABC3-2A062723EAA6}" v="468" dt="2018-11-19T08:49:50.64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255"/>
    <p:restoredTop sz="94631"/>
  </p:normalViewPr>
  <p:slideViewPr>
    <p:cSldViewPr snapToGrid="0" snapToObjects="1">
      <p:cViewPr varScale="1">
        <p:scale>
          <a:sx n="108" d="100"/>
          <a:sy n="108" d="100"/>
        </p:scale>
        <p:origin x="32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theme" Target="theme/theme1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microsoft.com/office/2015/10/relationships/revisionInfo" Target="revisionInfo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929649-3599-B84E-A6A9-BAFA3653B5B5}" type="datetimeFigureOut">
              <a:rPr lang="en-US" smtClean="0"/>
              <a:t>11/19/18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36EDF5-F4C2-0744-A299-EE6161AE2A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102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6CA48A-C2EC-40C8-B749-566CD4BBC886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86693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11/19/18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60851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11/19/18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78141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11/19/18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06444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11/19/18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2757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11/19/18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62019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11/19/18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82549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11/19/18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78447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11/19/18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6198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11/19/18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73358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11/19/18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9634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48A87A34-81AB-432B-8DAE-1953F412C126}" type="datetimeFigureOut">
              <a:rPr lang="en-US" smtClean="0"/>
              <a:t>11/19/18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53624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11/19/18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65999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wmf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F562AB-35C0-E148-AE8B-C0A45EF1033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8</a:t>
            </a:r>
            <a:r>
              <a:rPr lang="ko-KR" altLang="en-US" dirty="0"/>
              <a:t>장 자바 </a:t>
            </a:r>
            <a:r>
              <a:rPr lang="en-US" altLang="ko-KR" dirty="0"/>
              <a:t>GUI </a:t>
            </a:r>
            <a:r>
              <a:rPr lang="ko-KR" altLang="en-US" dirty="0"/>
              <a:t>스윙 기초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71165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05A07-3352-8E49-A2F3-1C3007D1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020" y="523613"/>
            <a:ext cx="10427960" cy="1188720"/>
          </a:xfrm>
        </p:spPr>
        <p:txBody>
          <a:bodyPr/>
          <a:lstStyle/>
          <a:p>
            <a:r>
              <a:rPr lang="ko-KR" altLang="en-US" dirty="0"/>
              <a:t>스윙 컴포넌트 예시</a:t>
            </a:r>
            <a:endParaRPr lang="en-US" dirty="0"/>
          </a:p>
        </p:txBody>
      </p:sp>
      <p:pic>
        <p:nvPicPr>
          <p:cNvPr id="4" name="그림 3" descr="JButton.png">
            <a:extLst>
              <a:ext uri="{FF2B5EF4-FFF2-40B4-BE49-F238E27FC236}">
                <a16:creationId xmlns:a16="http://schemas.microsoft.com/office/drawing/2014/main" id="{79F246EB-18FD-D847-9830-9BB4DF4E7222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11619" y="2071515"/>
            <a:ext cx="571500" cy="2667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6A7BAD3-7400-F646-A66E-6F1D6593044A}"/>
              </a:ext>
            </a:extLst>
          </p:cNvPr>
          <p:cNvSpPr txBox="1"/>
          <p:nvPr/>
        </p:nvSpPr>
        <p:spPr>
          <a:xfrm>
            <a:off x="1336823" y="2484754"/>
            <a:ext cx="7280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</a:rPr>
              <a:t>JButton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6" name="그림 5" descr="JCheckBox1.png">
            <a:extLst>
              <a:ext uri="{FF2B5EF4-FFF2-40B4-BE49-F238E27FC236}">
                <a16:creationId xmlns:a16="http://schemas.microsoft.com/office/drawing/2014/main" id="{44EADA31-2FA5-1046-9129-5F6B56664FDA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779385" y="1881174"/>
            <a:ext cx="1857375" cy="6858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52E23A7-5A51-674B-8462-5EC1582F7B8F}"/>
              </a:ext>
            </a:extLst>
          </p:cNvPr>
          <p:cNvSpPr txBox="1"/>
          <p:nvPr/>
        </p:nvSpPr>
        <p:spPr>
          <a:xfrm>
            <a:off x="3117751" y="2648753"/>
            <a:ext cx="9850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</a:rPr>
              <a:t>JCheckBox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8" name="그림 7" descr="JComboBox.png">
            <a:extLst>
              <a:ext uri="{FF2B5EF4-FFF2-40B4-BE49-F238E27FC236}">
                <a16:creationId xmlns:a16="http://schemas.microsoft.com/office/drawing/2014/main" id="{1BF2AA84-428F-CC4B-9BCE-CFDA1F0C1EC4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519936" y="4506847"/>
            <a:ext cx="1619250" cy="1905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4C7F492-8D24-C34E-951C-3E98052F7C2E}"/>
              </a:ext>
            </a:extLst>
          </p:cNvPr>
          <p:cNvSpPr txBox="1"/>
          <p:nvPr/>
        </p:nvSpPr>
        <p:spPr>
          <a:xfrm>
            <a:off x="5519937" y="6379056"/>
            <a:ext cx="10700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</a:rPr>
              <a:t>JComboBox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10" name="그림 9" descr="JList2.png">
            <a:extLst>
              <a:ext uri="{FF2B5EF4-FFF2-40B4-BE49-F238E27FC236}">
                <a16:creationId xmlns:a16="http://schemas.microsoft.com/office/drawing/2014/main" id="{0ECA481D-3551-8646-BCF7-3C97343B5AD3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472264" y="4506848"/>
            <a:ext cx="476250" cy="1914525"/>
          </a:xfrm>
          <a:prstGeom prst="rect">
            <a:avLst/>
          </a:prstGeom>
        </p:spPr>
      </p:pic>
      <p:pic>
        <p:nvPicPr>
          <p:cNvPr id="11" name="그림 10" descr="JList1.png">
            <a:extLst>
              <a:ext uri="{FF2B5EF4-FFF2-40B4-BE49-F238E27FC236}">
                <a16:creationId xmlns:a16="http://schemas.microsoft.com/office/drawing/2014/main" id="{533C24D9-0698-704A-B761-38EE6AAE8DF1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681690" y="4578286"/>
            <a:ext cx="638175" cy="1724025"/>
          </a:xfrm>
          <a:prstGeom prst="rect">
            <a:avLst/>
          </a:prstGeom>
        </p:spPr>
      </p:pic>
      <p:pic>
        <p:nvPicPr>
          <p:cNvPr id="12" name="그림 11" descr="JList3.png">
            <a:extLst>
              <a:ext uri="{FF2B5EF4-FFF2-40B4-BE49-F238E27FC236}">
                <a16:creationId xmlns:a16="http://schemas.microsoft.com/office/drawing/2014/main" id="{1F2561DE-114E-6B48-85F6-6DAB366992C4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115207" y="4649724"/>
            <a:ext cx="790575" cy="155257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4090CED-1DF5-4F4B-9976-3419547FFB0F}"/>
              </a:ext>
            </a:extLst>
          </p:cNvPr>
          <p:cNvSpPr txBox="1"/>
          <p:nvPr/>
        </p:nvSpPr>
        <p:spPr>
          <a:xfrm>
            <a:off x="8544272" y="6379056"/>
            <a:ext cx="4860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</a:rPr>
              <a:t>JList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14" name="그림 13" descr="JSlider.png">
            <a:extLst>
              <a:ext uri="{FF2B5EF4-FFF2-40B4-BE49-F238E27FC236}">
                <a16:creationId xmlns:a16="http://schemas.microsoft.com/office/drawing/2014/main" id="{21190F0F-181C-4B45-90AB-4743941312C6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248128" y="1959798"/>
            <a:ext cx="2781300" cy="69532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E6E0AB9-C249-0E4E-8F7D-B7A47B71BD21}"/>
              </a:ext>
            </a:extLst>
          </p:cNvPr>
          <p:cNvSpPr txBox="1"/>
          <p:nvPr/>
        </p:nvSpPr>
        <p:spPr>
          <a:xfrm>
            <a:off x="8328249" y="2679878"/>
            <a:ext cx="6399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</a:rPr>
              <a:t>JSlider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800B658-8612-3E48-BB1B-24A9D57F5545}"/>
              </a:ext>
            </a:extLst>
          </p:cNvPr>
          <p:cNvSpPr txBox="1"/>
          <p:nvPr/>
        </p:nvSpPr>
        <p:spPr>
          <a:xfrm>
            <a:off x="5558430" y="2734210"/>
            <a:ext cx="11448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</a:rPr>
              <a:t>JRadioButton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17" name="그림 17" descr="JTextField.png">
            <a:extLst>
              <a:ext uri="{FF2B5EF4-FFF2-40B4-BE49-F238E27FC236}">
                <a16:creationId xmlns:a16="http://schemas.microsoft.com/office/drawing/2014/main" id="{41593BD8-1BD9-5044-BC61-BDF7A04F9AF5}"/>
              </a:ext>
            </a:extLst>
          </p:cNvPr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847528" y="3424466"/>
            <a:ext cx="3009900" cy="52387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7CB21AD-4A68-8249-83B1-DAB79E36129C}"/>
              </a:ext>
            </a:extLst>
          </p:cNvPr>
          <p:cNvSpPr txBox="1"/>
          <p:nvPr/>
        </p:nvSpPr>
        <p:spPr>
          <a:xfrm>
            <a:off x="2783632" y="4072538"/>
            <a:ext cx="8903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</a:rPr>
              <a:t>JTextField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19" name="그림 19" descr="JTextArea.png">
            <a:extLst>
              <a:ext uri="{FF2B5EF4-FFF2-40B4-BE49-F238E27FC236}">
                <a16:creationId xmlns:a16="http://schemas.microsoft.com/office/drawing/2014/main" id="{4551E29D-DAF0-C94F-9730-295AE73D2A61}"/>
              </a:ext>
            </a:extLst>
          </p:cNvPr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423592" y="4722871"/>
            <a:ext cx="2114550" cy="12192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E7D4A54-C2B3-764F-A908-8FDC63D6814E}"/>
              </a:ext>
            </a:extLst>
          </p:cNvPr>
          <p:cNvSpPr txBox="1"/>
          <p:nvPr/>
        </p:nvSpPr>
        <p:spPr>
          <a:xfrm>
            <a:off x="2855640" y="5947008"/>
            <a:ext cx="8979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</a:rPr>
              <a:t>JTextArea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21" name="그림 21" descr="JSpinner.png">
            <a:extLst>
              <a:ext uri="{FF2B5EF4-FFF2-40B4-BE49-F238E27FC236}">
                <a16:creationId xmlns:a16="http://schemas.microsoft.com/office/drawing/2014/main" id="{1A8F8774-B1E0-F947-821D-2D17C8B9922E}"/>
              </a:ext>
            </a:extLst>
          </p:cNvPr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752184" y="3424465"/>
            <a:ext cx="1885950" cy="2667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E559A4B-2A0E-0046-91FD-647E58B45254}"/>
              </a:ext>
            </a:extLst>
          </p:cNvPr>
          <p:cNvSpPr txBox="1"/>
          <p:nvPr/>
        </p:nvSpPr>
        <p:spPr>
          <a:xfrm>
            <a:off x="8184233" y="3784506"/>
            <a:ext cx="7777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</a:rPr>
              <a:t>JSpinner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23" name="그림 23" descr="JPasswordField.png">
            <a:extLst>
              <a:ext uri="{FF2B5EF4-FFF2-40B4-BE49-F238E27FC236}">
                <a16:creationId xmlns:a16="http://schemas.microsoft.com/office/drawing/2014/main" id="{1ED51E8E-05EC-D44D-902C-6D55C28340BF}"/>
              </a:ext>
            </a:extLst>
          </p:cNvPr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159896" y="3424466"/>
            <a:ext cx="2247900" cy="27622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F1032A8-A841-FE42-BA6E-032776164DA9}"/>
              </a:ext>
            </a:extLst>
          </p:cNvPr>
          <p:cNvSpPr txBox="1"/>
          <p:nvPr/>
        </p:nvSpPr>
        <p:spPr>
          <a:xfrm>
            <a:off x="5519936" y="3856514"/>
            <a:ext cx="12618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</a:rPr>
              <a:t>JPasswordField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25" name="그림 15" descr="JRadioButton1.png">
            <a:extLst>
              <a:ext uri="{FF2B5EF4-FFF2-40B4-BE49-F238E27FC236}">
                <a16:creationId xmlns:a16="http://schemas.microsoft.com/office/drawing/2014/main" id="{9A1EE9FF-5ACE-734B-AC07-AF149F24787F}"/>
              </a:ext>
            </a:extLst>
          </p:cNvPr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375921" y="1887789"/>
            <a:ext cx="1762125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2859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JProgressBar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063552" y="764704"/>
            <a:ext cx="2914650" cy="1905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789332" y="957929"/>
            <a:ext cx="11031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</a:rPr>
              <a:t>JProgressBar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6" name="그림 5" descr="JToolTib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47929" y="692696"/>
            <a:ext cx="1438275" cy="7239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663953" y="1340769"/>
            <a:ext cx="7893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</a:rPr>
              <a:t>JToolTip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8" name="그림 7" descr="JScrollPane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680176" y="692696"/>
            <a:ext cx="2419350" cy="20955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328248" y="2780929"/>
            <a:ext cx="9800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</a:rPr>
              <a:t>JScrollPane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591944" y="5889502"/>
            <a:ext cx="7152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</a:rPr>
              <a:t>JApplet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256240" y="5889502"/>
            <a:ext cx="6864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</a:rPr>
              <a:t>JFrame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783633" y="5889502"/>
            <a:ext cx="6976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</a:rPr>
              <a:t>JDialog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16" name="그림 15" descr="JMenu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207569" y="1700809"/>
            <a:ext cx="2333625" cy="1304925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2855641" y="3068961"/>
            <a:ext cx="6333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</a:rPr>
              <a:t>JMenu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0176" y="3513237"/>
            <a:ext cx="2376264" cy="2376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3463" y="3212977"/>
            <a:ext cx="2324100" cy="2676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552" y="3984501"/>
            <a:ext cx="2381250" cy="190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457470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JTabl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927649" y="260649"/>
            <a:ext cx="6372225" cy="20669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49130" y="2395809"/>
            <a:ext cx="5816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i="1">
                <a:solidFill>
                  <a:schemeClr val="accent2">
                    <a:lumMod val="75000"/>
                  </a:schemeClr>
                </a:solidFill>
              </a:rPr>
              <a:t>JTable</a:t>
            </a:r>
            <a:endParaRPr lang="ko-KR" altLang="en-US" sz="1400" i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6" name="그림 5" descr="JTree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793504" y="3234463"/>
            <a:ext cx="2800350" cy="267652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654872" y="5910988"/>
            <a:ext cx="5128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i="1" dirty="0" err="1">
                <a:solidFill>
                  <a:schemeClr val="accent2">
                    <a:lumMod val="75000"/>
                  </a:schemeClr>
                </a:solidFill>
              </a:rPr>
              <a:t>JTree</a:t>
            </a:r>
            <a:endParaRPr lang="ko-KR" altLang="en-US" sz="1400" i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681936" y="6042775"/>
            <a:ext cx="19447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i="1" dirty="0" err="1">
                <a:solidFill>
                  <a:schemeClr val="accent2">
                    <a:lumMod val="75000"/>
                  </a:schemeClr>
                </a:solidFill>
              </a:rPr>
              <a:t>JEditorPane</a:t>
            </a:r>
            <a:r>
              <a:rPr lang="en-US" altLang="ko-KR" sz="1400" i="1" dirty="0">
                <a:solidFill>
                  <a:schemeClr val="accent2">
                    <a:lumMod val="75000"/>
                  </a:schemeClr>
                </a:solidFill>
              </a:rPr>
              <a:t> and </a:t>
            </a:r>
            <a:r>
              <a:rPr lang="en-US" altLang="ko-KR" sz="1400" i="1" dirty="0" err="1">
                <a:solidFill>
                  <a:schemeClr val="accent2">
                    <a:lumMod val="75000"/>
                  </a:schemeClr>
                </a:solidFill>
              </a:rPr>
              <a:t>JTextPane</a:t>
            </a:r>
            <a:endParaRPr lang="ko-KR" altLang="en-US" sz="1400" i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9" name="그림 8" descr="JEditorPane JTextPane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609928" y="2730406"/>
            <a:ext cx="2438400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4857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JToolbar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03512" y="1412776"/>
            <a:ext cx="3733800" cy="3619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898579" y="1849385"/>
            <a:ext cx="7277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i="1" dirty="0" err="1">
                <a:solidFill>
                  <a:schemeClr val="accent2">
                    <a:lumMod val="75000"/>
                  </a:schemeClr>
                </a:solidFill>
              </a:rPr>
              <a:t>JToolBar</a:t>
            </a:r>
            <a:endParaRPr lang="ko-KR" altLang="en-US" sz="1400" i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708783" y="4376718"/>
            <a:ext cx="10402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i="1" dirty="0" err="1">
                <a:solidFill>
                  <a:schemeClr val="accent2">
                    <a:lumMod val="75000"/>
                  </a:schemeClr>
                </a:solidFill>
              </a:rPr>
              <a:t>JTabbedPane</a:t>
            </a:r>
            <a:endParaRPr lang="ko-KR" altLang="en-US" sz="1400" i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8" name="그림 7" descr="JSplitPane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663952" y="1340769"/>
            <a:ext cx="4781550" cy="258127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464153" y="3995160"/>
            <a:ext cx="8372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i="1" dirty="0" err="1">
                <a:solidFill>
                  <a:schemeClr val="accent2">
                    <a:lumMod val="75000"/>
                  </a:schemeClr>
                </a:solidFill>
              </a:rPr>
              <a:t>JSplitPane</a:t>
            </a:r>
            <a:endParaRPr lang="ko-KR" altLang="en-US" sz="1400" i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5990" y="2601781"/>
            <a:ext cx="2609850" cy="1685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650734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05A07-3352-8E49-A2F3-1C3007D1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020" y="523613"/>
            <a:ext cx="10427960" cy="1188720"/>
          </a:xfrm>
        </p:spPr>
        <p:txBody>
          <a:bodyPr/>
          <a:lstStyle/>
          <a:p>
            <a:r>
              <a:rPr lang="ko-KR" altLang="en-US" dirty="0"/>
              <a:t>컨테이너와 컴포넌트의 포함관계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AEBE52C-0722-364E-8BDB-58DBEDDB83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모서리가 둥근 사각형 설명선 7">
            <a:extLst>
              <a:ext uri="{FF2B5EF4-FFF2-40B4-BE49-F238E27FC236}">
                <a16:creationId xmlns:a16="http://schemas.microsoft.com/office/drawing/2014/main" id="{0147BD6E-6E8D-404A-BBDC-C722195BB1AB}"/>
              </a:ext>
            </a:extLst>
          </p:cNvPr>
          <p:cNvSpPr/>
          <p:nvPr/>
        </p:nvSpPr>
        <p:spPr>
          <a:xfrm>
            <a:off x="2842793" y="5740027"/>
            <a:ext cx="6336704" cy="612648"/>
          </a:xfrm>
          <a:prstGeom prst="wedgeRoundRectCallout">
            <a:avLst>
              <a:gd name="adj1" fmla="val -16972"/>
              <a:gd name="adj2" fmla="val -5017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최상위 컨테이너를 바닥에 깔고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그 위에 컨테이너를 놓고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</a:p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다시 컴포넌트를 쌓아가는 방식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즉 </a:t>
            </a:r>
            <a:r>
              <a:rPr lang="ko-KR" altLang="en-US" sz="1200" dirty="0" err="1">
                <a:solidFill>
                  <a:schemeClr val="tx1"/>
                </a:solidFill>
              </a:rPr>
              <a:t>레고</a:t>
            </a:r>
            <a:r>
              <a:rPr lang="ko-KR" altLang="en-US" sz="1200" dirty="0">
                <a:solidFill>
                  <a:schemeClr val="tx1"/>
                </a:solidFill>
              </a:rPr>
              <a:t> 블록을 쌓는 듯이 </a:t>
            </a:r>
            <a:r>
              <a:rPr lang="en-US" altLang="ko-KR" sz="1200" dirty="0">
                <a:solidFill>
                  <a:schemeClr val="tx1"/>
                </a:solidFill>
              </a:rPr>
              <a:t>GUI </a:t>
            </a:r>
            <a:r>
              <a:rPr lang="ko-KR" altLang="en-US" sz="1200" dirty="0">
                <a:solidFill>
                  <a:schemeClr val="tx1"/>
                </a:solidFill>
              </a:rPr>
              <a:t>프로그램을 작성한다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7" name="그림 2">
            <a:extLst>
              <a:ext uri="{FF2B5EF4-FFF2-40B4-BE49-F238E27FC236}">
                <a16:creationId xmlns:a16="http://schemas.microsoft.com/office/drawing/2014/main" id="{A4902326-7061-CA4D-8F61-E8520C395D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47" y="1874412"/>
            <a:ext cx="8127906" cy="3369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330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05A07-3352-8E49-A2F3-1C3007D1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020" y="523613"/>
            <a:ext cx="10427960" cy="1188720"/>
          </a:xfrm>
        </p:spPr>
        <p:txBody>
          <a:bodyPr/>
          <a:lstStyle/>
          <a:p>
            <a:r>
              <a:rPr lang="ko-KR" altLang="en-US" dirty="0"/>
              <a:t>컨테이너와 배치</a:t>
            </a:r>
            <a:r>
              <a:rPr lang="en-US" altLang="ko-KR" dirty="0"/>
              <a:t>, </a:t>
            </a:r>
            <a:r>
              <a:rPr lang="ko-KR" altLang="en-US" dirty="0"/>
              <a:t>배치 관리자 개념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015CB0-5687-FD4A-9F77-CBC63DE77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2020" y="1995055"/>
            <a:ext cx="4904721" cy="4339331"/>
          </a:xfrm>
        </p:spPr>
        <p:txBody>
          <a:bodyPr>
            <a:normAutofit/>
          </a:bodyPr>
          <a:lstStyle/>
          <a:p>
            <a:pPr lvl="1"/>
            <a:r>
              <a:rPr lang="ko-KR" altLang="en-US" sz="2000" dirty="0"/>
              <a:t>컨테이너마다 하나의 배치 관리자 존재</a:t>
            </a:r>
            <a:r>
              <a:rPr lang="en-US" altLang="ko-KR" sz="2000" dirty="0"/>
              <a:t>,</a:t>
            </a:r>
            <a:r>
              <a:rPr lang="ko-KR" altLang="en-US" sz="2000" dirty="0"/>
              <a:t> 하지만 배치 관리자를 삭제할 수도 있음</a:t>
            </a:r>
            <a:endParaRPr lang="en-US" altLang="ko-KR" sz="2000" dirty="0"/>
          </a:p>
          <a:p>
            <a:pPr lvl="1"/>
            <a:r>
              <a:rPr lang="ko-KR" altLang="en-US" sz="2000" dirty="0"/>
              <a:t>컨테이너에 부착되는 컴포넌트의 위치와 크기 결정</a:t>
            </a:r>
            <a:endParaRPr lang="en-US" altLang="ko-KR" sz="2000" dirty="0"/>
          </a:p>
          <a:p>
            <a:pPr lvl="1"/>
            <a:r>
              <a:rPr lang="ko-KR" altLang="en-US" sz="2000" dirty="0"/>
              <a:t>컨테이너의 크기가 변경되면</a:t>
            </a:r>
            <a:r>
              <a:rPr lang="en-US" altLang="ko-KR" sz="2000" dirty="0"/>
              <a:t>, </a:t>
            </a:r>
            <a:r>
              <a:rPr lang="ko-KR" altLang="en-US" sz="2000" dirty="0"/>
              <a:t>컴포넌트의 위치와 크기 재결정</a:t>
            </a:r>
            <a:endParaRPr lang="en-US" altLang="ko-KR" sz="2000" dirty="0"/>
          </a:p>
          <a:p>
            <a:pPr lvl="1"/>
            <a:r>
              <a:rPr lang="ko-KR" altLang="en-US" sz="2000" dirty="0"/>
              <a:t>배치 관리자 </a:t>
            </a:r>
            <a:r>
              <a:rPr lang="en-US" altLang="ko-KR" sz="2000" dirty="0"/>
              <a:t>–</a:t>
            </a:r>
            <a:r>
              <a:rPr lang="ko-KR" altLang="en-US" sz="2000" dirty="0"/>
              <a:t> 중요한 내용이라 자세히 다룰 예정</a:t>
            </a:r>
            <a:endParaRPr lang="en-US" altLang="ko-KR" sz="2000" dirty="0"/>
          </a:p>
        </p:txBody>
      </p:sp>
      <p:grpSp>
        <p:nvGrpSpPr>
          <p:cNvPr id="4" name="그룹 9">
            <a:extLst>
              <a:ext uri="{FF2B5EF4-FFF2-40B4-BE49-F238E27FC236}">
                <a16:creationId xmlns:a16="http://schemas.microsoft.com/office/drawing/2014/main" id="{927867F9-F828-944C-AE23-C5358047A43E}"/>
              </a:ext>
            </a:extLst>
          </p:cNvPr>
          <p:cNvGrpSpPr/>
          <p:nvPr/>
        </p:nvGrpSpPr>
        <p:grpSpPr>
          <a:xfrm>
            <a:off x="6187010" y="1865551"/>
            <a:ext cx="5122970" cy="4268624"/>
            <a:chOff x="1564877" y="1924804"/>
            <a:chExt cx="5122970" cy="426862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606E7A9-3951-BA40-921E-DC91E2F4B81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28152" y="2505842"/>
              <a:ext cx="3791027" cy="34861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A39C24B-D4DF-824B-A305-D6AE13778E7F}"/>
                </a:ext>
              </a:extLst>
            </p:cNvPr>
            <p:cNvSpPr txBox="1"/>
            <p:nvPr/>
          </p:nvSpPr>
          <p:spPr>
            <a:xfrm>
              <a:off x="1721570" y="1924804"/>
              <a:ext cx="18020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/>
                <a:t>컨테이너</a:t>
              </a:r>
              <a:r>
                <a:rPr lang="en-US" altLang="ko-KR" sz="1400" dirty="0"/>
                <a:t>(Container)</a:t>
              </a:r>
              <a:endParaRPr lang="ko-KR" altLang="en-US" sz="1400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F61C7CC-CB8C-BF43-B064-B5F5E57131A8}"/>
                </a:ext>
              </a:extLst>
            </p:cNvPr>
            <p:cNvSpPr txBox="1"/>
            <p:nvPr/>
          </p:nvSpPr>
          <p:spPr>
            <a:xfrm>
              <a:off x="5239565" y="4869160"/>
              <a:ext cx="144828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/>
                <a:t>배치관리자</a:t>
              </a:r>
              <a:endParaRPr lang="en-US" altLang="ko-KR" sz="1400" dirty="0"/>
            </a:p>
            <a:p>
              <a:r>
                <a:rPr lang="en-US" altLang="ko-KR" sz="1400" dirty="0"/>
                <a:t>(Layout Manager)</a:t>
              </a:r>
              <a:endParaRPr lang="ko-KR" altLang="en-US" sz="1400" dirty="0"/>
            </a:p>
          </p:txBody>
        </p:sp>
        <p:sp>
          <p:nvSpPr>
            <p:cNvPr id="8" name="직사각형 5">
              <a:extLst>
                <a:ext uri="{FF2B5EF4-FFF2-40B4-BE49-F238E27FC236}">
                  <a16:creationId xmlns:a16="http://schemas.microsoft.com/office/drawing/2014/main" id="{3AFC6336-B8AC-F04C-85D1-F8FF786B40FB}"/>
                </a:ext>
              </a:extLst>
            </p:cNvPr>
            <p:cNvSpPr/>
            <p:nvPr/>
          </p:nvSpPr>
          <p:spPr>
            <a:xfrm>
              <a:off x="1564877" y="2309534"/>
              <a:ext cx="2088232" cy="379459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9" name="직사각형 7">
              <a:extLst>
                <a:ext uri="{FF2B5EF4-FFF2-40B4-BE49-F238E27FC236}">
                  <a16:creationId xmlns:a16="http://schemas.microsoft.com/office/drawing/2014/main" id="{3DEAF707-BD2F-CF4F-A89E-9ABED440E645}"/>
                </a:ext>
              </a:extLst>
            </p:cNvPr>
            <p:cNvSpPr/>
            <p:nvPr/>
          </p:nvSpPr>
          <p:spPr>
            <a:xfrm>
              <a:off x="3532398" y="4180344"/>
              <a:ext cx="288032" cy="13212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C5EE476-6564-8243-8244-BB681129D420}"/>
                </a:ext>
              </a:extLst>
            </p:cNvPr>
            <p:cNvSpPr txBox="1"/>
            <p:nvPr/>
          </p:nvSpPr>
          <p:spPr>
            <a:xfrm>
              <a:off x="3782295" y="3292116"/>
              <a:ext cx="8002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/>
                <a:t>이쪽으로</a:t>
              </a:r>
              <a:endParaRPr lang="en-US" altLang="ko-KR" sz="1200" dirty="0"/>
            </a:p>
            <a:p>
              <a:r>
                <a:rPr lang="ko-KR" altLang="en-US" sz="1200" dirty="0"/>
                <a:t> 가세요</a:t>
              </a:r>
              <a:r>
                <a:rPr lang="en-US" altLang="ko-KR" sz="1200" dirty="0"/>
                <a:t>.</a:t>
              </a:r>
              <a:endParaRPr lang="ko-KR" altLang="en-US" sz="1200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4757C84-C66F-2C44-B26C-9FDF04C2376E}"/>
                </a:ext>
              </a:extLst>
            </p:cNvPr>
            <p:cNvSpPr txBox="1"/>
            <p:nvPr/>
          </p:nvSpPr>
          <p:spPr>
            <a:xfrm>
              <a:off x="3757366" y="5670208"/>
              <a:ext cx="117852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dirty="0"/>
                <a:t>컴포넌트</a:t>
              </a:r>
              <a:endParaRPr lang="en-US" altLang="ko-KR" sz="1400" dirty="0"/>
            </a:p>
            <a:p>
              <a:pPr algn="ctr"/>
              <a:r>
                <a:rPr lang="en-US" altLang="ko-KR" sz="1400" dirty="0"/>
                <a:t>(Component)</a:t>
              </a:r>
              <a:endParaRPr lang="ko-KR" alt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2493408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05A07-3352-8E49-A2F3-1C3007D1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020" y="523613"/>
            <a:ext cx="10427960" cy="1188720"/>
          </a:xfrm>
        </p:spPr>
        <p:txBody>
          <a:bodyPr/>
          <a:lstStyle/>
          <a:p>
            <a:r>
              <a:rPr lang="en-US" altLang="ko-KR" dirty="0" err="1"/>
              <a:t>Atw</a:t>
            </a:r>
            <a:r>
              <a:rPr lang="en-US" altLang="ko-KR" dirty="0"/>
              <a:t>-swing </a:t>
            </a:r>
            <a:r>
              <a:rPr lang="ko-KR" altLang="en-US" dirty="0" err="1"/>
              <a:t>상속구조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015CB0-5687-FD4A-9F77-CBC63DE77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2020" y="1995055"/>
            <a:ext cx="10427960" cy="4339331"/>
          </a:xfrm>
        </p:spPr>
        <p:txBody>
          <a:bodyPr/>
          <a:lstStyle/>
          <a:p>
            <a:r>
              <a:rPr lang="en-US" dirty="0"/>
              <a:t>Swing</a:t>
            </a:r>
            <a:r>
              <a:rPr lang="ko-KR" altLang="en-US" dirty="0"/>
              <a:t>은 </a:t>
            </a:r>
            <a:r>
              <a:rPr lang="en-US" dirty="0"/>
              <a:t>ATW</a:t>
            </a:r>
            <a:r>
              <a:rPr lang="ko-KR" altLang="en-US" dirty="0" err="1"/>
              <a:t>를</a:t>
            </a:r>
            <a:r>
              <a:rPr lang="ko-KR" altLang="en-US" dirty="0"/>
              <a:t> 상속받는다</a:t>
            </a:r>
            <a:endParaRPr lang="en-US" altLang="ko-KR" dirty="0"/>
          </a:p>
          <a:p>
            <a:r>
              <a:rPr lang="en-US" dirty="0"/>
              <a:t>Swing </a:t>
            </a:r>
            <a:r>
              <a:rPr lang="ko-KR" altLang="en-US" dirty="0"/>
              <a:t>패키지를 사용할 때 그래픽 처리를 위해 </a:t>
            </a:r>
            <a:r>
              <a:rPr lang="en-US" dirty="0"/>
              <a:t>ATW </a:t>
            </a:r>
            <a:r>
              <a:rPr lang="ko-KR" altLang="en-US" dirty="0"/>
              <a:t>패키지가 필요</a:t>
            </a:r>
            <a:endParaRPr lang="en-US" altLang="ko-KR" dirty="0"/>
          </a:p>
          <a:p>
            <a:r>
              <a:rPr lang="en-US" dirty="0" err="1"/>
              <a:t>LayoutManager</a:t>
            </a:r>
            <a:r>
              <a:rPr lang="ko-KR" altLang="en-US" dirty="0"/>
              <a:t>는 </a:t>
            </a:r>
            <a:r>
              <a:rPr lang="en-US" dirty="0"/>
              <a:t>ATW </a:t>
            </a:r>
            <a:r>
              <a:rPr lang="ko-KR" altLang="en-US" dirty="0"/>
              <a:t>패키지에 속해있다</a:t>
            </a:r>
            <a:endParaRPr lang="en-US" altLang="ko-KR" dirty="0"/>
          </a:p>
          <a:p>
            <a:r>
              <a:rPr lang="en-US" altLang="ko-KR" dirty="0"/>
              <a:t>Swing</a:t>
            </a:r>
            <a:r>
              <a:rPr lang="ko-KR" altLang="en-US" dirty="0"/>
              <a:t>은 이벤트처리가 거의 필수적이기에 이벤트도 같이 </a:t>
            </a:r>
            <a:r>
              <a:rPr lang="en-US" dirty="0"/>
              <a:t>import </a:t>
            </a:r>
            <a:r>
              <a:rPr lang="ko-KR" altLang="en-US" dirty="0"/>
              <a:t>해야한다</a:t>
            </a:r>
            <a:endParaRPr lang="en-US" altLang="ko-KR" dirty="0"/>
          </a:p>
          <a:p>
            <a:pPr lvl="1"/>
            <a:r>
              <a:rPr lang="en-US" dirty="0"/>
              <a:t>import </a:t>
            </a:r>
            <a:r>
              <a:rPr lang="en-US" dirty="0" err="1"/>
              <a:t>java.awt</a:t>
            </a:r>
            <a:r>
              <a:rPr lang="en-US" dirty="0"/>
              <a:t>.*</a:t>
            </a:r>
          </a:p>
          <a:p>
            <a:pPr lvl="1"/>
            <a:r>
              <a:rPr lang="en-US" dirty="0"/>
              <a:t>import </a:t>
            </a:r>
            <a:r>
              <a:rPr lang="en-US" dirty="0" err="1"/>
              <a:t>javax.swing</a:t>
            </a:r>
            <a:r>
              <a:rPr lang="en-US" dirty="0"/>
              <a:t>.*</a:t>
            </a:r>
          </a:p>
        </p:txBody>
      </p:sp>
    </p:spTree>
    <p:extLst>
      <p:ext uri="{BB962C8B-B14F-4D97-AF65-F5344CB8AC3E}">
        <p14:creationId xmlns:p14="http://schemas.microsoft.com/office/powerpoint/2010/main" val="32602284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05A07-3352-8E49-A2F3-1C3007D1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020" y="523613"/>
            <a:ext cx="10427960" cy="1188720"/>
          </a:xfrm>
        </p:spPr>
        <p:txBody>
          <a:bodyPr/>
          <a:lstStyle/>
          <a:p>
            <a:r>
              <a:rPr lang="ko-KR" altLang="en-US" dirty="0"/>
              <a:t>스윙 </a:t>
            </a:r>
            <a:r>
              <a:rPr lang="en-US" altLang="ko-KR" dirty="0"/>
              <a:t>GUI </a:t>
            </a:r>
            <a:r>
              <a:rPr lang="ko-KR" altLang="en-US" dirty="0"/>
              <a:t>프로그램 만들기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015CB0-5687-FD4A-9F77-CBC63DE77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2020" y="1995055"/>
            <a:ext cx="10427960" cy="4339331"/>
          </a:xfrm>
        </p:spPr>
        <p:txBody>
          <a:bodyPr/>
          <a:lstStyle/>
          <a:p>
            <a:r>
              <a:rPr lang="ko-KR" altLang="en-US" sz="2000" dirty="0"/>
              <a:t>스윙 </a:t>
            </a:r>
            <a:r>
              <a:rPr lang="en-US" altLang="ko-KR" sz="2000" dirty="0"/>
              <a:t>GUI </a:t>
            </a:r>
            <a:r>
              <a:rPr lang="ko-KR" altLang="en-US" sz="2000" dirty="0"/>
              <a:t>프로그램을 만드는 과정</a:t>
            </a:r>
            <a:endParaRPr lang="en-US" altLang="ko-KR" sz="2000" dirty="0"/>
          </a:p>
          <a:p>
            <a:pPr marL="320040" lvl="1" indent="0">
              <a:buNone/>
            </a:pPr>
            <a:r>
              <a:rPr lang="en-US" altLang="ko-KR" sz="1800" dirty="0"/>
              <a:t>1. </a:t>
            </a:r>
            <a:r>
              <a:rPr lang="ko-KR" altLang="en-US" sz="1800" dirty="0"/>
              <a:t>스윙 프레임 만들기</a:t>
            </a:r>
            <a:endParaRPr lang="en-US" altLang="ko-KR" sz="1800" dirty="0"/>
          </a:p>
          <a:p>
            <a:pPr marL="320040" lvl="1" indent="0">
              <a:buNone/>
            </a:pPr>
            <a:r>
              <a:rPr lang="en-US" altLang="ko-KR" sz="1800" dirty="0"/>
              <a:t>2. main() </a:t>
            </a:r>
            <a:r>
              <a:rPr lang="ko-KR" altLang="en-US" sz="1800" dirty="0" err="1"/>
              <a:t>메소드</a:t>
            </a:r>
            <a:r>
              <a:rPr lang="en-US" altLang="ko-KR" sz="1800" dirty="0"/>
              <a:t> </a:t>
            </a:r>
            <a:r>
              <a:rPr lang="ko-KR" altLang="en-US" sz="1800" dirty="0"/>
              <a:t>작성</a:t>
            </a:r>
            <a:endParaRPr lang="en-US" altLang="ko-KR" sz="1800" dirty="0"/>
          </a:p>
          <a:p>
            <a:pPr marL="320040" lvl="1" indent="0">
              <a:buNone/>
            </a:pPr>
            <a:r>
              <a:rPr lang="en-US" altLang="ko-KR" sz="1800" dirty="0"/>
              <a:t>3. </a:t>
            </a:r>
            <a:r>
              <a:rPr lang="ko-KR" altLang="en-US" sz="1800" dirty="0"/>
              <a:t>스윙 프레임에 스윙 컴포넌트 붙이기</a:t>
            </a:r>
            <a:endParaRPr lang="en-US" altLang="ko-KR" sz="1800" dirty="0"/>
          </a:p>
          <a:p>
            <a:endParaRPr lang="en-US" altLang="ko-KR" sz="2000" dirty="0"/>
          </a:p>
          <a:p>
            <a:r>
              <a:rPr lang="ko-KR" altLang="en-US" sz="2000" dirty="0"/>
              <a:t>스윙 프로그램 작성에 필요한 </a:t>
            </a:r>
            <a:r>
              <a:rPr lang="en-US" altLang="ko-KR" sz="2000" dirty="0"/>
              <a:t>import</a:t>
            </a:r>
            <a:r>
              <a:rPr lang="ko-KR" altLang="en-US" sz="2000" dirty="0"/>
              <a:t>문</a:t>
            </a:r>
            <a:endParaRPr lang="en-US" altLang="ko-KR" sz="2000" dirty="0"/>
          </a:p>
          <a:p>
            <a:pPr lvl="1"/>
            <a:r>
              <a:rPr lang="en-US" altLang="ko-KR" sz="1800" dirty="0"/>
              <a:t>import </a:t>
            </a:r>
            <a:r>
              <a:rPr lang="en-US" altLang="ko-KR" sz="1800" dirty="0" err="1"/>
              <a:t>java.awt</a:t>
            </a:r>
            <a:r>
              <a:rPr lang="en-US" altLang="ko-KR" sz="1800" dirty="0"/>
              <a:t>.*; 		// </a:t>
            </a:r>
            <a:r>
              <a:rPr lang="ko-KR" altLang="en-US" sz="1800" dirty="0"/>
              <a:t>그래픽 처리를 위한 클래스들의 경로명</a:t>
            </a:r>
          </a:p>
          <a:p>
            <a:pPr lvl="1"/>
            <a:r>
              <a:rPr lang="en-US" altLang="ko-KR" sz="1800" dirty="0"/>
              <a:t>import </a:t>
            </a:r>
            <a:r>
              <a:rPr lang="en-US" altLang="ko-KR" sz="1800" dirty="0" err="1"/>
              <a:t>java.awt.event</a:t>
            </a:r>
            <a:r>
              <a:rPr lang="en-US" altLang="ko-KR" sz="1800" dirty="0"/>
              <a:t>.*; 	// AWT </a:t>
            </a:r>
            <a:r>
              <a:rPr lang="ko-KR" altLang="en-US" sz="1800" dirty="0"/>
              <a:t>이벤트 사용을 위한 경로명</a:t>
            </a:r>
          </a:p>
          <a:p>
            <a:pPr lvl="1"/>
            <a:r>
              <a:rPr lang="en-US" altLang="ko-KR" sz="1800" dirty="0"/>
              <a:t>import </a:t>
            </a:r>
            <a:r>
              <a:rPr lang="en-US" altLang="ko-KR" sz="1800" dirty="0" err="1"/>
              <a:t>javax.swing</a:t>
            </a:r>
            <a:r>
              <a:rPr lang="en-US" altLang="ko-KR" sz="1800" dirty="0"/>
              <a:t>.*; 	// </a:t>
            </a:r>
            <a:r>
              <a:rPr lang="ko-KR" altLang="en-US" sz="1800" dirty="0"/>
              <a:t>스윙 컴포넌트 클래스들의 경로명</a:t>
            </a:r>
          </a:p>
          <a:p>
            <a:pPr lvl="1"/>
            <a:r>
              <a:rPr lang="en-US" altLang="ko-KR" sz="1800" dirty="0"/>
              <a:t>import </a:t>
            </a:r>
            <a:r>
              <a:rPr lang="en-US" altLang="ko-KR" sz="1800" dirty="0" err="1"/>
              <a:t>javax.swing.event</a:t>
            </a:r>
            <a:r>
              <a:rPr lang="en-US" altLang="ko-KR" sz="1800" dirty="0"/>
              <a:t>.*; 	// </a:t>
            </a:r>
            <a:r>
              <a:rPr lang="ko-KR" altLang="en-US" sz="1800" dirty="0"/>
              <a:t>스윙 이벤트를 위한 경로명</a:t>
            </a:r>
            <a:endParaRPr lang="en-US" altLang="ko-KR" sz="18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35633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05A07-3352-8E49-A2F3-1C3007D1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020" y="523613"/>
            <a:ext cx="10427960" cy="1188720"/>
          </a:xfrm>
        </p:spPr>
        <p:txBody>
          <a:bodyPr/>
          <a:lstStyle/>
          <a:p>
            <a:r>
              <a:rPr lang="en-US" dirty="0"/>
              <a:t>Swing </a:t>
            </a:r>
            <a:r>
              <a:rPr lang="ko-KR" altLang="en-US" dirty="0"/>
              <a:t>사용 방법 </a:t>
            </a:r>
            <a:r>
              <a:rPr lang="en-US" altLang="ko-KR" dirty="0"/>
              <a:t>(1)</a:t>
            </a:r>
            <a:r>
              <a:rPr lang="ko-KR" altLang="en-US" dirty="0"/>
              <a:t> </a:t>
            </a:r>
            <a:r>
              <a:rPr lang="en-US" altLang="ko-KR" dirty="0"/>
              <a:t>-</a:t>
            </a:r>
            <a:r>
              <a:rPr lang="ko-KR" altLang="en-US" dirty="0"/>
              <a:t> 프레임 만들기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015CB0-5687-FD4A-9F77-CBC63DE77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2020" y="1995055"/>
            <a:ext cx="10427960" cy="4339331"/>
          </a:xfrm>
        </p:spPr>
        <p:txBody>
          <a:bodyPr/>
          <a:lstStyle/>
          <a:p>
            <a:r>
              <a:rPr lang="ko-KR" altLang="en-US" dirty="0"/>
              <a:t>최상위 컨테이너 </a:t>
            </a:r>
            <a:r>
              <a:rPr lang="en-US" altLang="ko-KR" dirty="0" err="1"/>
              <a:t>JFrame</a:t>
            </a:r>
            <a:r>
              <a:rPr lang="ko-KR" altLang="en-US" dirty="0"/>
              <a:t> 생성</a:t>
            </a:r>
            <a:endParaRPr lang="en-US" altLang="ko-KR" dirty="0"/>
          </a:p>
          <a:p>
            <a:pPr lvl="1"/>
            <a:r>
              <a:rPr lang="en-US" altLang="ko-KR" dirty="0" err="1"/>
              <a:t>JFrame</a:t>
            </a:r>
            <a:r>
              <a:rPr lang="en-US" altLang="ko-KR" dirty="0"/>
              <a:t> </a:t>
            </a:r>
            <a:r>
              <a:rPr lang="ko-KR" altLang="en-US" dirty="0"/>
              <a:t>클래스 상속</a:t>
            </a:r>
            <a:endParaRPr lang="en-US" altLang="ko-KR" dirty="0"/>
          </a:p>
          <a:p>
            <a:pPr lvl="1"/>
            <a:r>
              <a:rPr lang="en-US" altLang="ko-KR" dirty="0" err="1"/>
              <a:t>JFrame</a:t>
            </a:r>
            <a:r>
              <a:rPr lang="ko-KR" altLang="en-US" dirty="0"/>
              <a:t> 객체 생성과 </a:t>
            </a:r>
            <a:r>
              <a:rPr lang="ko-KR" altLang="en-US" dirty="0" err="1"/>
              <a:t>생성자</a:t>
            </a:r>
            <a:r>
              <a:rPr lang="ko-KR" altLang="en-US" dirty="0"/>
              <a:t> 이용</a:t>
            </a:r>
            <a:endParaRPr lang="en-US" altLang="ko-KR" dirty="0"/>
          </a:p>
          <a:p>
            <a:pPr lvl="1"/>
            <a:r>
              <a:rPr lang="ko-KR" altLang="en-US" dirty="0" err="1"/>
              <a:t>메소드</a:t>
            </a:r>
            <a:r>
              <a:rPr lang="en-US" altLang="ko-KR" dirty="0"/>
              <a:t>:</a:t>
            </a:r>
          </a:p>
          <a:p>
            <a:pPr lvl="2"/>
            <a:r>
              <a:rPr lang="en-US" altLang="ko-KR" dirty="0" err="1"/>
              <a:t>setTitle</a:t>
            </a:r>
            <a:r>
              <a:rPr lang="en-US" altLang="ko-KR" dirty="0"/>
              <a:t>(“___”);</a:t>
            </a:r>
          </a:p>
          <a:p>
            <a:pPr lvl="2"/>
            <a:r>
              <a:rPr lang="en-US" altLang="ko-KR" dirty="0" err="1"/>
              <a:t>setSize</a:t>
            </a:r>
            <a:r>
              <a:rPr lang="en-US" altLang="ko-KR" dirty="0"/>
              <a:t>(200,200);</a:t>
            </a:r>
          </a:p>
          <a:p>
            <a:pPr lvl="2"/>
            <a:r>
              <a:rPr lang="en-US" altLang="ko-KR" dirty="0" err="1"/>
              <a:t>setVisible</a:t>
            </a:r>
            <a:r>
              <a:rPr lang="en-US" altLang="ko-KR" dirty="0"/>
              <a:t>(true);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1CA763-8565-3846-AA18-3574877E9D6E}"/>
              </a:ext>
            </a:extLst>
          </p:cNvPr>
          <p:cNvSpPr txBox="1"/>
          <p:nvPr/>
        </p:nvSpPr>
        <p:spPr>
          <a:xfrm>
            <a:off x="5313853" y="3161796"/>
            <a:ext cx="3909083" cy="332398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import </a:t>
            </a:r>
            <a:r>
              <a:rPr lang="en-US" altLang="ko-KR" sz="1400" dirty="0" err="1"/>
              <a:t>javax.swing</a:t>
            </a:r>
            <a:r>
              <a:rPr lang="en-US" altLang="ko-KR" sz="1400" dirty="0"/>
              <a:t>.*;</a:t>
            </a:r>
          </a:p>
          <a:p>
            <a:endParaRPr lang="en-US" altLang="ko-KR" sz="1400" dirty="0"/>
          </a:p>
          <a:p>
            <a:r>
              <a:rPr lang="en-US" altLang="ko-KR" sz="1400" b="1" dirty="0"/>
              <a:t>public class </a:t>
            </a:r>
            <a:r>
              <a:rPr lang="en-US" altLang="ko-KR" sz="1400" b="1" dirty="0" err="1"/>
              <a:t>MyFrame</a:t>
            </a:r>
            <a:r>
              <a:rPr lang="en-US" altLang="ko-KR" sz="1400" b="1" dirty="0"/>
              <a:t> extends </a:t>
            </a:r>
            <a:r>
              <a:rPr lang="en-US" altLang="ko-KR" sz="1400" b="1" dirty="0" err="1"/>
              <a:t>JFrame</a:t>
            </a:r>
            <a:r>
              <a:rPr lang="en-US" altLang="ko-KR" sz="1400" b="1" dirty="0"/>
              <a:t> </a:t>
            </a:r>
            <a:r>
              <a:rPr lang="en-US" altLang="ko-KR" sz="1400" dirty="0"/>
              <a:t>{</a:t>
            </a:r>
          </a:p>
          <a:p>
            <a:pPr defTabSz="271463"/>
            <a:r>
              <a:rPr lang="en-US" altLang="ko-KR" sz="1400" dirty="0"/>
              <a:t>	public MyFrame() {</a:t>
            </a:r>
          </a:p>
          <a:p>
            <a:pPr defTabSz="271463"/>
            <a:r>
              <a:rPr lang="en-US" altLang="ko-KR" sz="1400" dirty="0"/>
              <a:t>		</a:t>
            </a:r>
            <a:r>
              <a:rPr lang="en-US" altLang="ko-KR" sz="1400" dirty="0" err="1"/>
              <a:t>setTitle</a:t>
            </a:r>
            <a:r>
              <a:rPr lang="en-US" altLang="ko-KR" sz="1400" dirty="0"/>
              <a:t>("300x300 </a:t>
            </a:r>
            <a:r>
              <a:rPr lang="ko-KR" altLang="en-US" sz="1400" dirty="0"/>
              <a:t>스윙</a:t>
            </a:r>
            <a:r>
              <a:rPr lang="en-US" altLang="ko-KR" sz="1400" dirty="0"/>
              <a:t> </a:t>
            </a:r>
            <a:r>
              <a:rPr lang="ko-KR" altLang="en-US" sz="1400" dirty="0"/>
              <a:t>프레임 만들기</a:t>
            </a:r>
            <a:r>
              <a:rPr lang="en-US" altLang="ko-KR" sz="1400" dirty="0"/>
              <a:t>");</a:t>
            </a:r>
          </a:p>
          <a:p>
            <a:pPr defTabSz="271463"/>
            <a:endParaRPr lang="en-US" altLang="ko-KR" sz="1400" dirty="0"/>
          </a:p>
          <a:p>
            <a:pPr defTabSz="271463"/>
            <a:r>
              <a:rPr lang="en-US" altLang="ko-KR" sz="1400" dirty="0"/>
              <a:t>		</a:t>
            </a:r>
            <a:r>
              <a:rPr lang="en-US" altLang="ko-KR" sz="1400" dirty="0" err="1"/>
              <a:t>setSize</a:t>
            </a:r>
            <a:r>
              <a:rPr lang="en-US" altLang="ko-KR" sz="1400" dirty="0"/>
              <a:t>(300, 300); </a:t>
            </a:r>
          </a:p>
          <a:p>
            <a:pPr defTabSz="271463"/>
            <a:endParaRPr lang="en-US" altLang="ko-KR" sz="1400" dirty="0"/>
          </a:p>
          <a:p>
            <a:pPr defTabSz="271463"/>
            <a:r>
              <a:rPr lang="en-US" altLang="ko-KR" sz="1400" dirty="0"/>
              <a:t>		</a:t>
            </a:r>
            <a:r>
              <a:rPr lang="en-US" altLang="ko-KR" sz="1400" dirty="0" err="1"/>
              <a:t>setVisible</a:t>
            </a:r>
            <a:r>
              <a:rPr lang="en-US" altLang="ko-KR" sz="1400" dirty="0"/>
              <a:t>(true); </a:t>
            </a:r>
          </a:p>
          <a:p>
            <a:pPr defTabSz="271463"/>
            <a:r>
              <a:rPr lang="en-US" altLang="ko-KR" sz="1400" dirty="0"/>
              <a:t>	}</a:t>
            </a:r>
          </a:p>
          <a:p>
            <a:pPr defTabSz="271463"/>
            <a:endParaRPr lang="en-US" altLang="ko-KR" sz="1400" dirty="0"/>
          </a:p>
          <a:p>
            <a:pPr defTabSz="271463"/>
            <a:r>
              <a:rPr lang="en-US" altLang="ko-KR" sz="1400" dirty="0"/>
              <a:t>	public static void main(String [] </a:t>
            </a:r>
            <a:r>
              <a:rPr lang="en-US" altLang="ko-KR" sz="1400" dirty="0" err="1"/>
              <a:t>args</a:t>
            </a:r>
            <a:r>
              <a:rPr lang="en-US" altLang="ko-KR" sz="1400" dirty="0"/>
              <a:t>) {</a:t>
            </a:r>
          </a:p>
          <a:p>
            <a:pPr defTabSz="271463"/>
            <a:r>
              <a:rPr lang="en-US" altLang="ko-KR" sz="1400" dirty="0"/>
              <a:t>		</a:t>
            </a:r>
            <a:r>
              <a:rPr lang="en-US" altLang="ko-KR" sz="1400" b="1" dirty="0" err="1"/>
              <a:t>MyFrame</a:t>
            </a:r>
            <a:r>
              <a:rPr lang="en-US" altLang="ko-KR" sz="1400" b="1" dirty="0"/>
              <a:t> mf = new </a:t>
            </a:r>
            <a:r>
              <a:rPr lang="en-US" altLang="ko-KR" sz="1400" b="1" dirty="0" err="1"/>
              <a:t>MyFrame</a:t>
            </a:r>
            <a:r>
              <a:rPr lang="en-US" altLang="ko-KR" sz="1400" b="1" dirty="0"/>
              <a:t>();</a:t>
            </a:r>
          </a:p>
          <a:p>
            <a:pPr defTabSz="271463"/>
            <a:r>
              <a:rPr lang="en-US" altLang="ko-KR" sz="1400" dirty="0"/>
              <a:t>	}</a:t>
            </a:r>
          </a:p>
          <a:p>
            <a:r>
              <a:rPr lang="en-US" altLang="ko-KR" sz="1400" dirty="0"/>
              <a:t>}</a:t>
            </a:r>
            <a:endParaRPr lang="ko-KR" altLang="en-US" sz="1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352E2A-5B34-AC4A-B1E3-CFB8C8816EDB}"/>
              </a:ext>
            </a:extLst>
          </p:cNvPr>
          <p:cNvSpPr txBox="1"/>
          <p:nvPr/>
        </p:nvSpPr>
        <p:spPr>
          <a:xfrm>
            <a:off x="9995303" y="3155447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타이틀</a:t>
            </a:r>
          </a:p>
        </p:txBody>
      </p:sp>
      <p:sp>
        <p:nvSpPr>
          <p:cNvPr id="6" name="왼쪽 중괄호 13">
            <a:extLst>
              <a:ext uri="{FF2B5EF4-FFF2-40B4-BE49-F238E27FC236}">
                <a16:creationId xmlns:a16="http://schemas.microsoft.com/office/drawing/2014/main" id="{781FAA41-29B0-8444-9E1A-5B57059ADA32}"/>
              </a:ext>
            </a:extLst>
          </p:cNvPr>
          <p:cNvSpPr/>
          <p:nvPr/>
        </p:nvSpPr>
        <p:spPr>
          <a:xfrm rot="10800000">
            <a:off x="11547733" y="3578578"/>
            <a:ext cx="285752" cy="2071702"/>
          </a:xfrm>
          <a:prstGeom prst="leftBrace">
            <a:avLst>
              <a:gd name="adj1" fmla="val 72500"/>
              <a:gd name="adj2" fmla="val 5000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왼쪽 중괄호 18">
            <a:extLst>
              <a:ext uri="{FF2B5EF4-FFF2-40B4-BE49-F238E27FC236}">
                <a16:creationId xmlns:a16="http://schemas.microsoft.com/office/drawing/2014/main" id="{FB22EC03-085E-EE49-BF64-AA55C2060612}"/>
              </a:ext>
            </a:extLst>
          </p:cNvPr>
          <p:cNvSpPr/>
          <p:nvPr/>
        </p:nvSpPr>
        <p:spPr>
          <a:xfrm rot="16200000">
            <a:off x="10412131" y="4745151"/>
            <a:ext cx="142900" cy="2071702"/>
          </a:xfrm>
          <a:prstGeom prst="leftBrace">
            <a:avLst>
              <a:gd name="adj1" fmla="val 181250"/>
              <a:gd name="adj2" fmla="val 50513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9A23E1-BE85-7746-9B3C-00A3EA1A314B}"/>
              </a:ext>
            </a:extLst>
          </p:cNvPr>
          <p:cNvSpPr txBox="1"/>
          <p:nvPr/>
        </p:nvSpPr>
        <p:spPr>
          <a:xfrm>
            <a:off x="10162110" y="5863440"/>
            <a:ext cx="9044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300 </a:t>
            </a:r>
            <a:r>
              <a:rPr lang="ko-KR" altLang="en-US" sz="1400" dirty="0"/>
              <a:t>픽셀</a:t>
            </a:r>
          </a:p>
        </p:txBody>
      </p:sp>
      <p:cxnSp>
        <p:nvCxnSpPr>
          <p:cNvPr id="9" name="직선 화살표 연결선 11">
            <a:extLst>
              <a:ext uri="{FF2B5EF4-FFF2-40B4-BE49-F238E27FC236}">
                <a16:creationId xmlns:a16="http://schemas.microsoft.com/office/drawing/2014/main" id="{057BFAC2-9097-2644-B4BA-51707C61E568}"/>
              </a:ext>
            </a:extLst>
          </p:cNvPr>
          <p:cNvCxnSpPr/>
          <p:nvPr/>
        </p:nvCxnSpPr>
        <p:spPr>
          <a:xfrm flipH="1">
            <a:off x="9778349" y="3309336"/>
            <a:ext cx="69357" cy="32078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모서리가 둥근 사각형 설명선 21">
            <a:extLst>
              <a:ext uri="{FF2B5EF4-FFF2-40B4-BE49-F238E27FC236}">
                <a16:creationId xmlns:a16="http://schemas.microsoft.com/office/drawing/2014/main" id="{87A9A543-C7F0-D242-AE0E-DF5E4D697DCD}"/>
              </a:ext>
            </a:extLst>
          </p:cNvPr>
          <p:cNvSpPr/>
          <p:nvPr/>
        </p:nvSpPr>
        <p:spPr>
          <a:xfrm>
            <a:off x="3729677" y="3302192"/>
            <a:ext cx="1311692" cy="442674"/>
          </a:xfrm>
          <a:prstGeom prst="wedgeRoundRectCallout">
            <a:avLst>
              <a:gd name="adj1" fmla="val 74299"/>
              <a:gd name="adj2" fmla="val 5440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altLang="ko-KR" sz="1000" dirty="0" err="1"/>
              <a:t>JFrame</a:t>
            </a:r>
            <a:r>
              <a:rPr lang="ko-KR" altLang="en-US" sz="1000" dirty="0"/>
              <a:t>을 상속받은</a:t>
            </a:r>
            <a:endParaRPr lang="en-US" altLang="ko-KR" sz="1000" dirty="0"/>
          </a:p>
          <a:p>
            <a:r>
              <a:rPr lang="ko-KR" altLang="en-US" sz="1000" dirty="0"/>
              <a:t> </a:t>
            </a:r>
            <a:r>
              <a:rPr lang="en-US" altLang="ko-KR" sz="1000" dirty="0" err="1"/>
              <a:t>MyFrame</a:t>
            </a:r>
            <a:r>
              <a:rPr lang="en-US" altLang="ko-KR" sz="1000" dirty="0"/>
              <a:t> </a:t>
            </a:r>
            <a:r>
              <a:rPr lang="ko-KR" altLang="en-US" sz="1000" dirty="0"/>
              <a:t>작성</a:t>
            </a:r>
          </a:p>
        </p:txBody>
      </p:sp>
      <p:sp>
        <p:nvSpPr>
          <p:cNvPr id="11" name="모서리가 둥근 사각형 설명선 22">
            <a:extLst>
              <a:ext uri="{FF2B5EF4-FFF2-40B4-BE49-F238E27FC236}">
                <a16:creationId xmlns:a16="http://schemas.microsoft.com/office/drawing/2014/main" id="{8CD40AA0-E1C6-4B43-8E26-4D48F8603CC4}"/>
              </a:ext>
            </a:extLst>
          </p:cNvPr>
          <p:cNvSpPr/>
          <p:nvPr/>
        </p:nvSpPr>
        <p:spPr>
          <a:xfrm>
            <a:off x="4068695" y="4039212"/>
            <a:ext cx="896015" cy="272415"/>
          </a:xfrm>
          <a:prstGeom prst="wedgeRoundRectCallout">
            <a:avLst>
              <a:gd name="adj1" fmla="val 151727"/>
              <a:gd name="adj2" fmla="val -610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ko-KR" altLang="en-US" sz="1000" dirty="0"/>
              <a:t>타이틀 설정</a:t>
            </a:r>
          </a:p>
        </p:txBody>
      </p:sp>
      <p:sp>
        <p:nvSpPr>
          <p:cNvPr id="12" name="모서리가 둥근 사각형 설명선 23">
            <a:extLst>
              <a:ext uri="{FF2B5EF4-FFF2-40B4-BE49-F238E27FC236}">
                <a16:creationId xmlns:a16="http://schemas.microsoft.com/office/drawing/2014/main" id="{FC0FC36B-A601-7D49-BDEE-B525D885BF11}"/>
              </a:ext>
            </a:extLst>
          </p:cNvPr>
          <p:cNvSpPr/>
          <p:nvPr/>
        </p:nvSpPr>
        <p:spPr>
          <a:xfrm>
            <a:off x="4068695" y="4571529"/>
            <a:ext cx="1194787" cy="272415"/>
          </a:xfrm>
          <a:prstGeom prst="wedgeRoundRectCallout">
            <a:avLst>
              <a:gd name="adj1" fmla="val 104879"/>
              <a:gd name="adj2" fmla="val -3407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ko-KR" altLang="en-US" sz="1000" dirty="0"/>
              <a:t>프레임 크기 지정</a:t>
            </a:r>
          </a:p>
        </p:txBody>
      </p:sp>
      <p:sp>
        <p:nvSpPr>
          <p:cNvPr id="13" name="모서리가 둥근 사각형 설명선 24">
            <a:extLst>
              <a:ext uri="{FF2B5EF4-FFF2-40B4-BE49-F238E27FC236}">
                <a16:creationId xmlns:a16="http://schemas.microsoft.com/office/drawing/2014/main" id="{F9716DE5-A7F1-E847-A1C9-9C2A8E9D9D46}"/>
              </a:ext>
            </a:extLst>
          </p:cNvPr>
          <p:cNvSpPr/>
          <p:nvPr/>
        </p:nvSpPr>
        <p:spPr>
          <a:xfrm>
            <a:off x="3661250" y="5094272"/>
            <a:ext cx="1584177" cy="272415"/>
          </a:xfrm>
          <a:prstGeom prst="wedgeRoundRectCallout">
            <a:avLst>
              <a:gd name="adj1" fmla="val 89966"/>
              <a:gd name="adj2" fmla="val -62774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000" dirty="0"/>
              <a:t>프레임을 화면에  출력</a:t>
            </a:r>
          </a:p>
        </p:txBody>
      </p:sp>
      <p:sp>
        <p:nvSpPr>
          <p:cNvPr id="14" name="모서리가 둥근 사각형 설명선 25">
            <a:extLst>
              <a:ext uri="{FF2B5EF4-FFF2-40B4-BE49-F238E27FC236}">
                <a16:creationId xmlns:a16="http://schemas.microsoft.com/office/drawing/2014/main" id="{D3C9CDEF-6D82-824D-BE07-C9CEC1CA3A09}"/>
              </a:ext>
            </a:extLst>
          </p:cNvPr>
          <p:cNvSpPr/>
          <p:nvPr/>
        </p:nvSpPr>
        <p:spPr>
          <a:xfrm>
            <a:off x="3729677" y="6067770"/>
            <a:ext cx="1230866" cy="442674"/>
          </a:xfrm>
          <a:prstGeom prst="wedgeRoundRectCallout">
            <a:avLst>
              <a:gd name="adj1" fmla="val 122948"/>
              <a:gd name="adj2" fmla="val -85333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altLang="ko-KR" sz="1000" dirty="0" err="1"/>
              <a:t>MyFrame</a:t>
            </a:r>
            <a:r>
              <a:rPr lang="en-US" altLang="ko-KR" sz="1000" dirty="0"/>
              <a:t> </a:t>
            </a:r>
            <a:r>
              <a:rPr lang="ko-KR" altLang="en-US" sz="1000" dirty="0"/>
              <a:t>객체 즉</a:t>
            </a:r>
            <a:endParaRPr lang="en-US" altLang="ko-KR" sz="1000" dirty="0"/>
          </a:p>
          <a:p>
            <a:r>
              <a:rPr lang="ko-KR" altLang="en-US" sz="1000" dirty="0"/>
              <a:t>스윙 프레임 생성</a:t>
            </a:r>
          </a:p>
        </p:txBody>
      </p:sp>
      <p:pic>
        <p:nvPicPr>
          <p:cNvPr id="15" name="그림 7">
            <a:extLst>
              <a:ext uri="{FF2B5EF4-FFF2-40B4-BE49-F238E27FC236}">
                <a16:creationId xmlns:a16="http://schemas.microsoft.com/office/drawing/2014/main" id="{5FE35E3F-EDAC-D546-B5CA-4DB41E3AA5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1427" y="3569365"/>
            <a:ext cx="2088994" cy="2134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5001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05A07-3352-8E49-A2F3-1C3007D1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020" y="523613"/>
            <a:ext cx="10427960" cy="1188720"/>
          </a:xfrm>
        </p:spPr>
        <p:txBody>
          <a:bodyPr/>
          <a:lstStyle/>
          <a:p>
            <a:r>
              <a:rPr lang="ko-KR" altLang="en-US" dirty="0"/>
              <a:t>스윙 프레임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015CB0-5687-FD4A-9F77-CBC63DE77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1864" y="1941395"/>
            <a:ext cx="5213980" cy="4214906"/>
          </a:xfrm>
        </p:spPr>
        <p:txBody>
          <a:bodyPr>
            <a:normAutofit/>
          </a:bodyPr>
          <a:lstStyle/>
          <a:p>
            <a:r>
              <a:rPr lang="ko-KR" altLang="en-US" sz="1600" dirty="0"/>
              <a:t>스윙 프레임 </a:t>
            </a:r>
            <a:r>
              <a:rPr lang="en-US" altLang="ko-KR" sz="1600" dirty="0"/>
              <a:t>: </a:t>
            </a:r>
            <a:r>
              <a:rPr lang="ko-KR" altLang="en-US" sz="1600" dirty="0"/>
              <a:t>모든 스윙 컴포넌트를 담는 최상위 컨테이너</a:t>
            </a:r>
            <a:endParaRPr lang="en-US" altLang="ko-KR" sz="1600" dirty="0"/>
          </a:p>
          <a:p>
            <a:pPr lvl="1"/>
            <a:r>
              <a:rPr lang="en-US" altLang="ko-KR" sz="1400" dirty="0" err="1"/>
              <a:t>JFrame</a:t>
            </a:r>
            <a:r>
              <a:rPr lang="ko-KR" altLang="en-US" sz="1400" dirty="0"/>
              <a:t>을 상속받아 구현</a:t>
            </a:r>
            <a:endParaRPr lang="en-US" altLang="ko-KR" sz="1400" dirty="0"/>
          </a:p>
          <a:p>
            <a:pPr lvl="1"/>
            <a:r>
              <a:rPr lang="ko-KR" altLang="en-US" sz="1400" dirty="0"/>
              <a:t>컴포넌트들은 화면에 보이려면 스윙 프레임에 </a:t>
            </a:r>
            <a:r>
              <a:rPr lang="ko-KR" altLang="en-US" sz="1400" dirty="0" err="1"/>
              <a:t>부착되어야</a:t>
            </a:r>
            <a:r>
              <a:rPr lang="ko-KR" altLang="en-US" sz="1400" dirty="0"/>
              <a:t> 함</a:t>
            </a:r>
            <a:endParaRPr lang="en-US" altLang="ko-KR" sz="1400" dirty="0"/>
          </a:p>
          <a:p>
            <a:pPr lvl="1"/>
            <a:r>
              <a:rPr lang="ko-KR" altLang="en-US" sz="1200" dirty="0"/>
              <a:t>프레임을 닫으면 프레임에 부착된 모든 컴포넌트가 보이지 않게 됨</a:t>
            </a:r>
            <a:endParaRPr lang="en-US" altLang="ko-KR" sz="1200" dirty="0"/>
          </a:p>
          <a:p>
            <a:r>
              <a:rPr lang="ko-KR" altLang="en-US" sz="1600" dirty="0"/>
              <a:t>스윙 프레임</a:t>
            </a:r>
            <a:r>
              <a:rPr lang="en-US" altLang="ko-KR" sz="1600" dirty="0"/>
              <a:t>(</a:t>
            </a:r>
            <a:r>
              <a:rPr lang="en-US" altLang="ko-KR" sz="1600" dirty="0" err="1"/>
              <a:t>JFrame</a:t>
            </a:r>
            <a:r>
              <a:rPr lang="en-US" altLang="ko-KR" sz="1600" dirty="0"/>
              <a:t>)</a:t>
            </a:r>
            <a:r>
              <a:rPr lang="ko-KR" altLang="en-US" sz="1600" dirty="0"/>
              <a:t> 기본 구성</a:t>
            </a:r>
            <a:endParaRPr lang="en-US" altLang="ko-KR" sz="1600" dirty="0"/>
          </a:p>
          <a:p>
            <a:pPr lvl="1"/>
            <a:r>
              <a:rPr lang="ko-KR" altLang="en-US" sz="1400" dirty="0"/>
              <a:t>프레임 </a:t>
            </a:r>
            <a:r>
              <a:rPr lang="en-US" altLang="ko-KR" sz="1400" dirty="0"/>
              <a:t>– </a:t>
            </a:r>
            <a:r>
              <a:rPr lang="ko-KR" altLang="en-US" sz="1400" dirty="0"/>
              <a:t>스윙 프로그램의 기본 틀</a:t>
            </a:r>
            <a:endParaRPr lang="en-US" altLang="ko-KR" sz="1400" dirty="0"/>
          </a:p>
          <a:p>
            <a:pPr lvl="1"/>
            <a:r>
              <a:rPr lang="ko-KR" altLang="en-US" sz="1400" dirty="0" err="1"/>
              <a:t>메뉴바</a:t>
            </a:r>
            <a:r>
              <a:rPr lang="ko-KR" altLang="en-US" sz="1400" dirty="0"/>
              <a:t> </a:t>
            </a:r>
            <a:r>
              <a:rPr lang="en-US" altLang="ko-KR" sz="1400" dirty="0"/>
              <a:t>– </a:t>
            </a:r>
            <a:r>
              <a:rPr lang="ko-KR" altLang="en-US" sz="1400" dirty="0"/>
              <a:t>메뉴들이 부착되는 공간</a:t>
            </a:r>
            <a:endParaRPr lang="en-US" altLang="ko-KR" sz="1400" dirty="0"/>
          </a:p>
          <a:p>
            <a:pPr lvl="1"/>
            <a:r>
              <a:rPr lang="ko-KR" altLang="en-US" sz="1400" b="1" dirty="0" err="1">
                <a:solidFill>
                  <a:srgbClr val="0070C0"/>
                </a:solidFill>
              </a:rPr>
              <a:t>컨텐트팬</a:t>
            </a:r>
            <a:r>
              <a:rPr lang="ko-KR" altLang="en-US" sz="1400" b="1" dirty="0">
                <a:solidFill>
                  <a:srgbClr val="0070C0"/>
                </a:solidFill>
              </a:rPr>
              <a:t> </a:t>
            </a:r>
            <a:r>
              <a:rPr lang="en-US" altLang="ko-KR" sz="1400" b="1" dirty="0">
                <a:solidFill>
                  <a:srgbClr val="0070C0"/>
                </a:solidFill>
              </a:rPr>
              <a:t>– GUI </a:t>
            </a:r>
            <a:r>
              <a:rPr lang="ko-KR" altLang="en-US" sz="1400" b="1" dirty="0">
                <a:solidFill>
                  <a:srgbClr val="0070C0"/>
                </a:solidFill>
              </a:rPr>
              <a:t>컴포넌트들이 부착되는 공간</a:t>
            </a:r>
            <a:endParaRPr lang="en-US" altLang="ko-KR" sz="1400" b="1" dirty="0">
              <a:solidFill>
                <a:srgbClr val="0070C0"/>
              </a:solidFill>
            </a:endParaRPr>
          </a:p>
          <a:p>
            <a:endParaRPr lang="ko-KR" altLang="en-US" sz="1600" dirty="0"/>
          </a:p>
          <a:p>
            <a:endParaRPr 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CF24D28-7201-AE45-B031-0FFB0F6806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5241" y="3824316"/>
            <a:ext cx="2870308" cy="1934462"/>
          </a:xfrm>
          <a:prstGeom prst="rect">
            <a:avLst/>
          </a:prstGeom>
        </p:spPr>
      </p:pic>
      <p:sp>
        <p:nvSpPr>
          <p:cNvPr id="5" name="정육면체 23">
            <a:extLst>
              <a:ext uri="{FF2B5EF4-FFF2-40B4-BE49-F238E27FC236}">
                <a16:creationId xmlns:a16="http://schemas.microsoft.com/office/drawing/2014/main" id="{2D88CB06-79FA-4C47-9536-8A7106FB80F2}"/>
              </a:ext>
            </a:extLst>
          </p:cNvPr>
          <p:cNvSpPr/>
          <p:nvPr/>
        </p:nvSpPr>
        <p:spPr>
          <a:xfrm>
            <a:off x="8942981" y="2372883"/>
            <a:ext cx="2714644" cy="2000264"/>
          </a:xfrm>
          <a:prstGeom prst="cube">
            <a:avLst>
              <a:gd name="adj" fmla="val 4629"/>
            </a:avLst>
          </a:prstGeom>
          <a:solidFill>
            <a:schemeClr val="bg2">
              <a:lumMod val="25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/>
              <a:t>Frame</a:t>
            </a:r>
          </a:p>
          <a:p>
            <a:pPr algn="ctr"/>
            <a:endParaRPr lang="en-US" altLang="ko-KR" sz="1400"/>
          </a:p>
          <a:p>
            <a:pPr algn="ctr"/>
            <a:endParaRPr lang="en-US" altLang="ko-KR" sz="1400"/>
          </a:p>
          <a:p>
            <a:pPr algn="ctr"/>
            <a:endParaRPr lang="en-US" altLang="ko-KR" sz="1400"/>
          </a:p>
          <a:p>
            <a:pPr algn="ctr"/>
            <a:endParaRPr lang="en-US" altLang="ko-KR" sz="1400"/>
          </a:p>
          <a:p>
            <a:pPr algn="ctr"/>
            <a:endParaRPr lang="en-US" altLang="ko-KR" sz="1400"/>
          </a:p>
          <a:p>
            <a:pPr algn="ctr"/>
            <a:endParaRPr lang="ko-KR" altLang="en-US" sz="1400"/>
          </a:p>
        </p:txBody>
      </p:sp>
      <p:sp>
        <p:nvSpPr>
          <p:cNvPr id="6" name="정육면체 24">
            <a:extLst>
              <a:ext uri="{FF2B5EF4-FFF2-40B4-BE49-F238E27FC236}">
                <a16:creationId xmlns:a16="http://schemas.microsoft.com/office/drawing/2014/main" id="{6D89A1A5-94F1-D943-AAD0-650A5ACBC142}"/>
              </a:ext>
            </a:extLst>
          </p:cNvPr>
          <p:cNvSpPr/>
          <p:nvPr/>
        </p:nvSpPr>
        <p:spPr>
          <a:xfrm>
            <a:off x="8514353" y="3015825"/>
            <a:ext cx="2714644" cy="1714512"/>
          </a:xfrm>
          <a:prstGeom prst="cube">
            <a:avLst>
              <a:gd name="adj" fmla="val 6245"/>
            </a:avLst>
          </a:prstGeom>
          <a:solidFill>
            <a:schemeClr val="accent4">
              <a:lumMod val="75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/>
              <a:t>Content Pane</a:t>
            </a:r>
            <a:endParaRPr lang="ko-KR" altLang="en-US" sz="1400"/>
          </a:p>
        </p:txBody>
      </p:sp>
      <p:sp>
        <p:nvSpPr>
          <p:cNvPr id="7" name="정육면체 25">
            <a:extLst>
              <a:ext uri="{FF2B5EF4-FFF2-40B4-BE49-F238E27FC236}">
                <a16:creationId xmlns:a16="http://schemas.microsoft.com/office/drawing/2014/main" id="{212BB781-2DCD-0146-BFA1-E810290D3F0C}"/>
              </a:ext>
            </a:extLst>
          </p:cNvPr>
          <p:cNvSpPr/>
          <p:nvPr/>
        </p:nvSpPr>
        <p:spPr>
          <a:xfrm>
            <a:off x="8514353" y="2872949"/>
            <a:ext cx="2714644" cy="285752"/>
          </a:xfrm>
          <a:prstGeom prst="cube">
            <a:avLst>
              <a:gd name="adj" fmla="val 35549"/>
            </a:avLst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Menu Bar</a:t>
            </a:r>
            <a:endParaRPr lang="ko-KR" altLang="en-US" sz="1400" dirty="0"/>
          </a:p>
        </p:txBody>
      </p:sp>
      <p:cxnSp>
        <p:nvCxnSpPr>
          <p:cNvPr id="8" name="직선 화살표 연결선 26">
            <a:extLst>
              <a:ext uri="{FF2B5EF4-FFF2-40B4-BE49-F238E27FC236}">
                <a16:creationId xmlns:a16="http://schemas.microsoft.com/office/drawing/2014/main" id="{45B957FD-9122-7E4C-BFDE-968151D818C0}"/>
              </a:ext>
            </a:extLst>
          </p:cNvPr>
          <p:cNvCxnSpPr>
            <a:cxnSpLocks/>
          </p:cNvCxnSpPr>
          <p:nvPr/>
        </p:nvCxnSpPr>
        <p:spPr>
          <a:xfrm flipV="1">
            <a:off x="5814472" y="2766805"/>
            <a:ext cx="4057203" cy="124621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27">
            <a:extLst>
              <a:ext uri="{FF2B5EF4-FFF2-40B4-BE49-F238E27FC236}">
                <a16:creationId xmlns:a16="http://schemas.microsoft.com/office/drawing/2014/main" id="{4181E1B0-9BB5-824B-A498-17239C80ED95}"/>
              </a:ext>
            </a:extLst>
          </p:cNvPr>
          <p:cNvCxnSpPr>
            <a:cxnSpLocks/>
          </p:cNvCxnSpPr>
          <p:nvPr/>
        </p:nvCxnSpPr>
        <p:spPr>
          <a:xfrm flipV="1">
            <a:off x="6478293" y="3128254"/>
            <a:ext cx="2836144" cy="115414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28">
            <a:extLst>
              <a:ext uri="{FF2B5EF4-FFF2-40B4-BE49-F238E27FC236}">
                <a16:creationId xmlns:a16="http://schemas.microsoft.com/office/drawing/2014/main" id="{72E58901-749A-1A4E-B42B-C0C668FF1016}"/>
              </a:ext>
            </a:extLst>
          </p:cNvPr>
          <p:cNvCxnSpPr>
            <a:cxnSpLocks/>
          </p:cNvCxnSpPr>
          <p:nvPr/>
        </p:nvCxnSpPr>
        <p:spPr>
          <a:xfrm flipV="1">
            <a:off x="6907716" y="3971852"/>
            <a:ext cx="2283785" cy="93809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86379AC-4589-A842-9FD6-A46960C0ED12}"/>
              </a:ext>
            </a:extLst>
          </p:cNvPr>
          <p:cNvSpPr txBox="1"/>
          <p:nvPr/>
        </p:nvSpPr>
        <p:spPr>
          <a:xfrm>
            <a:off x="7530772" y="3773084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/>
              <a:t>메뉴바</a:t>
            </a:r>
            <a:endParaRPr lang="ko-KR" altLang="en-US" sz="1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282A98C-440D-9D45-9760-37F46859E700}"/>
              </a:ext>
            </a:extLst>
          </p:cNvPr>
          <p:cNvSpPr txBox="1"/>
          <p:nvPr/>
        </p:nvSpPr>
        <p:spPr>
          <a:xfrm>
            <a:off x="7472707" y="4685186"/>
            <a:ext cx="14702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/>
              <a:t>컨텐트</a:t>
            </a:r>
            <a:r>
              <a:rPr lang="ko-KR" altLang="en-US" sz="1200" dirty="0"/>
              <a:t> 팬 </a:t>
            </a:r>
            <a:r>
              <a:rPr lang="en-US" altLang="ko-KR" sz="1200" dirty="0"/>
              <a:t>:</a:t>
            </a:r>
          </a:p>
          <a:p>
            <a:r>
              <a:rPr lang="ko-KR" altLang="en-US" sz="1200" dirty="0"/>
              <a:t>화면에 출력될</a:t>
            </a:r>
            <a:endParaRPr lang="en-US" altLang="ko-KR" sz="1200" dirty="0"/>
          </a:p>
          <a:p>
            <a:r>
              <a:rPr lang="ko-KR" altLang="en-US" sz="1200" dirty="0"/>
              <a:t>모든 컴포넌트들이</a:t>
            </a:r>
            <a:endParaRPr lang="en-US" altLang="ko-KR" sz="1200" dirty="0"/>
          </a:p>
          <a:p>
            <a:r>
              <a:rPr lang="ko-KR" altLang="en-US" sz="1200" dirty="0"/>
              <a:t>부착되는 공간</a:t>
            </a:r>
          </a:p>
        </p:txBody>
      </p:sp>
      <p:sp>
        <p:nvSpPr>
          <p:cNvPr id="13" name="직사각형 32">
            <a:extLst>
              <a:ext uri="{FF2B5EF4-FFF2-40B4-BE49-F238E27FC236}">
                <a16:creationId xmlns:a16="http://schemas.microsoft.com/office/drawing/2014/main" id="{B071DDC2-98B1-B04D-B0DD-60D54425DF78}"/>
              </a:ext>
            </a:extLst>
          </p:cNvPr>
          <p:cNvSpPr/>
          <p:nvPr/>
        </p:nvSpPr>
        <p:spPr>
          <a:xfrm>
            <a:off x="8300039" y="2230007"/>
            <a:ext cx="3571900" cy="2643206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EDA0B29-D772-0547-9104-5313F8405BBF}"/>
              </a:ext>
            </a:extLst>
          </p:cNvPr>
          <p:cNvSpPr txBox="1"/>
          <p:nvPr/>
        </p:nvSpPr>
        <p:spPr>
          <a:xfrm>
            <a:off x="10085989" y="1944256"/>
            <a:ext cx="6864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/>
              <a:t>JFrame</a:t>
            </a:r>
            <a:endParaRPr lang="ko-KR" altLang="en-US" sz="1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0DF9A22-9638-B942-9B88-874F6C512007}"/>
              </a:ext>
            </a:extLst>
          </p:cNvPr>
          <p:cNvSpPr txBox="1"/>
          <p:nvPr/>
        </p:nvSpPr>
        <p:spPr>
          <a:xfrm>
            <a:off x="6213176" y="3112318"/>
            <a:ext cx="18533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타이틀 바를 가진 </a:t>
            </a:r>
            <a:r>
              <a:rPr lang="en-US" altLang="ko-KR" sz="1200" dirty="0"/>
              <a:t>Frame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9764633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05A07-3352-8E49-A2F3-1C3007D1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020" y="523613"/>
            <a:ext cx="10427960" cy="1188720"/>
          </a:xfrm>
        </p:spPr>
        <p:txBody>
          <a:bodyPr/>
          <a:lstStyle/>
          <a:p>
            <a:r>
              <a:rPr lang="ko-KR" altLang="en-US" dirty="0"/>
              <a:t>학습목표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015CB0-5687-FD4A-9F77-CBC63DE77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2020" y="1995055"/>
            <a:ext cx="10427960" cy="4339331"/>
          </a:xfrm>
        </p:spPr>
        <p:txBody>
          <a:bodyPr/>
          <a:lstStyle/>
          <a:p>
            <a:r>
              <a:rPr lang="en-US" dirty="0"/>
              <a:t>GUI</a:t>
            </a:r>
            <a:r>
              <a:rPr lang="ko-KR" altLang="en-US" dirty="0"/>
              <a:t>란 무엇인가</a:t>
            </a:r>
            <a:r>
              <a:rPr lang="en-US" altLang="ko-KR" dirty="0"/>
              <a:t>?</a:t>
            </a:r>
          </a:p>
          <a:p>
            <a:r>
              <a:rPr lang="en-US" dirty="0"/>
              <a:t>ATW</a:t>
            </a:r>
            <a:r>
              <a:rPr lang="ko-KR" altLang="en-US" dirty="0"/>
              <a:t>와 </a:t>
            </a:r>
            <a:r>
              <a:rPr lang="en-US" dirty="0"/>
              <a:t>Swing</a:t>
            </a:r>
          </a:p>
          <a:p>
            <a:r>
              <a:rPr lang="ko-KR" altLang="en-US" dirty="0"/>
              <a:t>컨테이너</a:t>
            </a:r>
            <a:r>
              <a:rPr lang="en-US" altLang="ko-KR" dirty="0"/>
              <a:t>,</a:t>
            </a:r>
            <a:r>
              <a:rPr lang="ko-KR" altLang="en-US" dirty="0"/>
              <a:t> 컴포넌트</a:t>
            </a:r>
            <a:r>
              <a:rPr lang="en-US" altLang="ko-KR" dirty="0"/>
              <a:t>,</a:t>
            </a:r>
            <a:r>
              <a:rPr lang="ko-KR" altLang="en-US" dirty="0"/>
              <a:t> 그리고 </a:t>
            </a:r>
            <a:r>
              <a:rPr lang="ko-KR" altLang="en-US" dirty="0" err="1"/>
              <a:t>배치관리자</a:t>
            </a:r>
            <a:endParaRPr lang="en-US" altLang="ko-KR" dirty="0"/>
          </a:p>
          <a:p>
            <a:r>
              <a:rPr lang="ko-KR" altLang="en-US" dirty="0"/>
              <a:t>스윙 </a:t>
            </a:r>
            <a:r>
              <a:rPr lang="en-US" altLang="ko-KR" dirty="0"/>
              <a:t>GUI </a:t>
            </a:r>
            <a:r>
              <a:rPr lang="ko-KR" altLang="en-US" dirty="0"/>
              <a:t>프로그램 만들기</a:t>
            </a:r>
            <a:endParaRPr lang="en-US" altLang="ko-KR" dirty="0"/>
          </a:p>
          <a:p>
            <a:r>
              <a:rPr lang="ko-KR" altLang="en-US" dirty="0" err="1"/>
              <a:t>배치관리자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91398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05A07-3352-8E49-A2F3-1C3007D1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020" y="214037"/>
            <a:ext cx="10427960" cy="902244"/>
          </a:xfrm>
        </p:spPr>
        <p:txBody>
          <a:bodyPr>
            <a:normAutofit/>
          </a:bodyPr>
          <a:lstStyle/>
          <a:p>
            <a:r>
              <a:rPr lang="ko-KR" altLang="en-US" dirty="0"/>
              <a:t>프레임 만들기</a:t>
            </a:r>
            <a:r>
              <a:rPr lang="en-US" altLang="ko-KR" dirty="0"/>
              <a:t>, </a:t>
            </a:r>
            <a:r>
              <a:rPr lang="en-US" altLang="ko-KR" dirty="0" err="1"/>
              <a:t>JFrame</a:t>
            </a:r>
            <a:r>
              <a:rPr lang="en-US" altLang="ko-KR" dirty="0"/>
              <a:t> </a:t>
            </a:r>
            <a:r>
              <a:rPr lang="ko-KR" altLang="en-US" dirty="0"/>
              <a:t>클래스 상속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76C732-4327-5842-80E8-DDD457B67AE7}"/>
              </a:ext>
            </a:extLst>
          </p:cNvPr>
          <p:cNvSpPr txBox="1"/>
          <p:nvPr/>
        </p:nvSpPr>
        <p:spPr>
          <a:xfrm>
            <a:off x="8253590" y="2882316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타이틀</a:t>
            </a:r>
          </a:p>
        </p:txBody>
      </p:sp>
      <p:sp>
        <p:nvSpPr>
          <p:cNvPr id="5" name="왼쪽 중괄호 13">
            <a:extLst>
              <a:ext uri="{FF2B5EF4-FFF2-40B4-BE49-F238E27FC236}">
                <a16:creationId xmlns:a16="http://schemas.microsoft.com/office/drawing/2014/main" id="{9AF1213F-D2B6-7C4B-AF1F-EE7421879D46}"/>
              </a:ext>
            </a:extLst>
          </p:cNvPr>
          <p:cNvSpPr/>
          <p:nvPr/>
        </p:nvSpPr>
        <p:spPr>
          <a:xfrm rot="10800000">
            <a:off x="9806019" y="3305446"/>
            <a:ext cx="285752" cy="2071702"/>
          </a:xfrm>
          <a:prstGeom prst="leftBrace">
            <a:avLst>
              <a:gd name="adj1" fmla="val 72500"/>
              <a:gd name="adj2" fmla="val 5000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AF753C-2D77-7145-92A9-1152ABD013C0}"/>
              </a:ext>
            </a:extLst>
          </p:cNvPr>
          <p:cNvSpPr txBox="1"/>
          <p:nvPr/>
        </p:nvSpPr>
        <p:spPr>
          <a:xfrm>
            <a:off x="10087162" y="4187408"/>
            <a:ext cx="5453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300 </a:t>
            </a:r>
          </a:p>
          <a:p>
            <a:r>
              <a:rPr lang="ko-KR" altLang="en-US" sz="1400" dirty="0"/>
              <a:t>픽셀</a:t>
            </a:r>
          </a:p>
        </p:txBody>
      </p:sp>
      <p:sp>
        <p:nvSpPr>
          <p:cNvPr id="7" name="왼쪽 중괄호 18">
            <a:extLst>
              <a:ext uri="{FF2B5EF4-FFF2-40B4-BE49-F238E27FC236}">
                <a16:creationId xmlns:a16="http://schemas.microsoft.com/office/drawing/2014/main" id="{150CF70D-756B-F542-B9E0-9348910D85F7}"/>
              </a:ext>
            </a:extLst>
          </p:cNvPr>
          <p:cNvSpPr/>
          <p:nvPr/>
        </p:nvSpPr>
        <p:spPr>
          <a:xfrm rot="16200000">
            <a:off x="8670417" y="4472019"/>
            <a:ext cx="142900" cy="2071702"/>
          </a:xfrm>
          <a:prstGeom prst="leftBrace">
            <a:avLst>
              <a:gd name="adj1" fmla="val 181250"/>
              <a:gd name="adj2" fmla="val 50513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79C39A-8684-AC46-8FB4-3ECF56CDE04C}"/>
              </a:ext>
            </a:extLst>
          </p:cNvPr>
          <p:cNvSpPr txBox="1"/>
          <p:nvPr/>
        </p:nvSpPr>
        <p:spPr>
          <a:xfrm>
            <a:off x="8420397" y="5590309"/>
            <a:ext cx="8627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300 </a:t>
            </a:r>
            <a:r>
              <a:rPr lang="ko-KR" altLang="en-US" sz="1400" dirty="0"/>
              <a:t>픽셀</a:t>
            </a:r>
          </a:p>
        </p:txBody>
      </p:sp>
      <p:cxnSp>
        <p:nvCxnSpPr>
          <p:cNvPr id="9" name="직선 화살표 연결선 11">
            <a:extLst>
              <a:ext uri="{FF2B5EF4-FFF2-40B4-BE49-F238E27FC236}">
                <a16:creationId xmlns:a16="http://schemas.microsoft.com/office/drawing/2014/main" id="{7DBF5858-174D-B64E-A326-D377A501F591}"/>
              </a:ext>
            </a:extLst>
          </p:cNvPr>
          <p:cNvCxnSpPr/>
          <p:nvPr/>
        </p:nvCxnSpPr>
        <p:spPr>
          <a:xfrm flipH="1">
            <a:off x="8036636" y="3036204"/>
            <a:ext cx="69357" cy="32078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모서리가 둥근 사각형 설명선 21">
            <a:extLst>
              <a:ext uri="{FF2B5EF4-FFF2-40B4-BE49-F238E27FC236}">
                <a16:creationId xmlns:a16="http://schemas.microsoft.com/office/drawing/2014/main" id="{39E34AC0-7056-7746-BED7-D605FBCBE333}"/>
              </a:ext>
            </a:extLst>
          </p:cNvPr>
          <p:cNvSpPr/>
          <p:nvPr/>
        </p:nvSpPr>
        <p:spPr>
          <a:xfrm>
            <a:off x="1987963" y="3029060"/>
            <a:ext cx="1311692" cy="442674"/>
          </a:xfrm>
          <a:prstGeom prst="wedgeRoundRectCallout">
            <a:avLst>
              <a:gd name="adj1" fmla="val 74299"/>
              <a:gd name="adj2" fmla="val 5440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altLang="ko-KR" sz="1000" dirty="0" err="1"/>
              <a:t>JFrame</a:t>
            </a:r>
            <a:r>
              <a:rPr lang="ko-KR" altLang="en-US" sz="1000" dirty="0"/>
              <a:t>을 상속받은</a:t>
            </a:r>
            <a:endParaRPr lang="en-US" altLang="ko-KR" sz="1000" dirty="0"/>
          </a:p>
          <a:p>
            <a:r>
              <a:rPr lang="ko-KR" altLang="en-US" sz="1000" dirty="0"/>
              <a:t> </a:t>
            </a:r>
            <a:r>
              <a:rPr lang="en-US" altLang="ko-KR" sz="1000" dirty="0" err="1"/>
              <a:t>MyFrame</a:t>
            </a:r>
            <a:r>
              <a:rPr lang="en-US" altLang="ko-KR" sz="1000" dirty="0"/>
              <a:t> </a:t>
            </a:r>
            <a:r>
              <a:rPr lang="ko-KR" altLang="en-US" sz="1000" dirty="0"/>
              <a:t>작성</a:t>
            </a:r>
          </a:p>
        </p:txBody>
      </p:sp>
      <p:sp>
        <p:nvSpPr>
          <p:cNvPr id="11" name="모서리가 둥근 사각형 설명선 22">
            <a:extLst>
              <a:ext uri="{FF2B5EF4-FFF2-40B4-BE49-F238E27FC236}">
                <a16:creationId xmlns:a16="http://schemas.microsoft.com/office/drawing/2014/main" id="{08F19B7E-B2BB-8C49-9F99-1D796B8F15F7}"/>
              </a:ext>
            </a:extLst>
          </p:cNvPr>
          <p:cNvSpPr/>
          <p:nvPr/>
        </p:nvSpPr>
        <p:spPr>
          <a:xfrm>
            <a:off x="2326982" y="3766081"/>
            <a:ext cx="896015" cy="272415"/>
          </a:xfrm>
          <a:prstGeom prst="wedgeRoundRectCallout">
            <a:avLst>
              <a:gd name="adj1" fmla="val 151727"/>
              <a:gd name="adj2" fmla="val -610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ko-KR" altLang="en-US" sz="1000" dirty="0"/>
              <a:t>타이틀 설정</a:t>
            </a:r>
          </a:p>
        </p:txBody>
      </p:sp>
      <p:sp>
        <p:nvSpPr>
          <p:cNvPr id="12" name="모서리가 둥근 사각형 설명선 23">
            <a:extLst>
              <a:ext uri="{FF2B5EF4-FFF2-40B4-BE49-F238E27FC236}">
                <a16:creationId xmlns:a16="http://schemas.microsoft.com/office/drawing/2014/main" id="{07823E33-6AC4-704D-8D08-06472205A8B8}"/>
              </a:ext>
            </a:extLst>
          </p:cNvPr>
          <p:cNvSpPr/>
          <p:nvPr/>
        </p:nvSpPr>
        <p:spPr>
          <a:xfrm>
            <a:off x="2326982" y="4298398"/>
            <a:ext cx="1194787" cy="272415"/>
          </a:xfrm>
          <a:prstGeom prst="wedgeRoundRectCallout">
            <a:avLst>
              <a:gd name="adj1" fmla="val 104879"/>
              <a:gd name="adj2" fmla="val -3407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ko-KR" altLang="en-US" sz="1000" dirty="0"/>
              <a:t>프레임 크기 지정</a:t>
            </a:r>
          </a:p>
        </p:txBody>
      </p:sp>
      <p:sp>
        <p:nvSpPr>
          <p:cNvPr id="13" name="모서리가 둥근 사각형 설명선 24">
            <a:extLst>
              <a:ext uri="{FF2B5EF4-FFF2-40B4-BE49-F238E27FC236}">
                <a16:creationId xmlns:a16="http://schemas.microsoft.com/office/drawing/2014/main" id="{47E9C17D-E7DD-F341-843A-675AE7115FE3}"/>
              </a:ext>
            </a:extLst>
          </p:cNvPr>
          <p:cNvSpPr/>
          <p:nvPr/>
        </p:nvSpPr>
        <p:spPr>
          <a:xfrm>
            <a:off x="1919537" y="4821141"/>
            <a:ext cx="1584177" cy="272415"/>
          </a:xfrm>
          <a:prstGeom prst="wedgeRoundRectCallout">
            <a:avLst>
              <a:gd name="adj1" fmla="val 89966"/>
              <a:gd name="adj2" fmla="val -62774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000" dirty="0"/>
              <a:t>프레임을 화면에  출력</a:t>
            </a:r>
          </a:p>
        </p:txBody>
      </p:sp>
      <p:pic>
        <p:nvPicPr>
          <p:cNvPr id="14" name="그림 7">
            <a:extLst>
              <a:ext uri="{FF2B5EF4-FFF2-40B4-BE49-F238E27FC236}">
                <a16:creationId xmlns:a16="http://schemas.microsoft.com/office/drawing/2014/main" id="{9ACBCE7E-E421-0540-AC80-40F59A3D46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9713" y="3296233"/>
            <a:ext cx="2088994" cy="213467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5B45005-AD3D-8049-ACB2-13EA63552BFC}"/>
              </a:ext>
            </a:extLst>
          </p:cNvPr>
          <p:cNvSpPr txBox="1"/>
          <p:nvPr/>
        </p:nvSpPr>
        <p:spPr>
          <a:xfrm>
            <a:off x="3572140" y="2888665"/>
            <a:ext cx="3909083" cy="332398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import </a:t>
            </a:r>
            <a:r>
              <a:rPr lang="en-US" altLang="ko-KR" sz="1400" dirty="0" err="1"/>
              <a:t>javax.swing</a:t>
            </a:r>
            <a:r>
              <a:rPr lang="en-US" altLang="ko-KR" sz="1400" dirty="0"/>
              <a:t>.*;</a:t>
            </a:r>
          </a:p>
          <a:p>
            <a:endParaRPr lang="en-US" altLang="ko-KR" sz="1400" dirty="0"/>
          </a:p>
          <a:p>
            <a:r>
              <a:rPr lang="en-US" altLang="ko-KR" sz="1400" b="1" dirty="0"/>
              <a:t>public class </a:t>
            </a:r>
            <a:r>
              <a:rPr lang="en-US" altLang="ko-KR" sz="1400" b="1" dirty="0" err="1"/>
              <a:t>MyFrame</a:t>
            </a:r>
            <a:r>
              <a:rPr lang="en-US" altLang="ko-KR" sz="1400" b="1" dirty="0"/>
              <a:t> extends </a:t>
            </a:r>
            <a:r>
              <a:rPr lang="en-US" altLang="ko-KR" sz="1400" b="1" dirty="0" err="1"/>
              <a:t>JFrame</a:t>
            </a:r>
            <a:r>
              <a:rPr lang="en-US" altLang="ko-KR" sz="1400" b="1" dirty="0"/>
              <a:t> </a:t>
            </a:r>
            <a:r>
              <a:rPr lang="en-US" altLang="ko-KR" sz="1400" dirty="0"/>
              <a:t>{</a:t>
            </a:r>
          </a:p>
          <a:p>
            <a:pPr defTabSz="271463"/>
            <a:r>
              <a:rPr lang="en-US" altLang="ko-KR" sz="1400" dirty="0"/>
              <a:t>	public MyFrame() {</a:t>
            </a:r>
          </a:p>
          <a:p>
            <a:pPr defTabSz="271463"/>
            <a:r>
              <a:rPr lang="en-US" altLang="ko-KR" sz="1400" dirty="0"/>
              <a:t>		</a:t>
            </a:r>
            <a:r>
              <a:rPr lang="en-US" altLang="ko-KR" sz="1400" dirty="0" err="1"/>
              <a:t>setTitle</a:t>
            </a:r>
            <a:r>
              <a:rPr lang="en-US" altLang="ko-KR" sz="1400" dirty="0"/>
              <a:t>("300x300 </a:t>
            </a:r>
            <a:r>
              <a:rPr lang="ko-KR" altLang="en-US" sz="1400" dirty="0"/>
              <a:t>스윙</a:t>
            </a:r>
            <a:r>
              <a:rPr lang="en-US" altLang="ko-KR" sz="1400" dirty="0"/>
              <a:t> </a:t>
            </a:r>
            <a:r>
              <a:rPr lang="ko-KR" altLang="en-US" sz="1400" dirty="0"/>
              <a:t>프레임 만들기</a:t>
            </a:r>
            <a:r>
              <a:rPr lang="en-US" altLang="ko-KR" sz="1400" dirty="0"/>
              <a:t>");</a:t>
            </a:r>
          </a:p>
          <a:p>
            <a:pPr defTabSz="271463"/>
            <a:endParaRPr lang="en-US" altLang="ko-KR" sz="1400" dirty="0"/>
          </a:p>
          <a:p>
            <a:pPr defTabSz="271463"/>
            <a:r>
              <a:rPr lang="en-US" altLang="ko-KR" sz="1400" dirty="0"/>
              <a:t>		</a:t>
            </a:r>
            <a:r>
              <a:rPr lang="en-US" altLang="ko-KR" sz="1400" dirty="0" err="1"/>
              <a:t>setSize</a:t>
            </a:r>
            <a:r>
              <a:rPr lang="en-US" altLang="ko-KR" sz="1400" dirty="0"/>
              <a:t>(300, 300); </a:t>
            </a:r>
          </a:p>
          <a:p>
            <a:pPr defTabSz="271463"/>
            <a:endParaRPr lang="en-US" altLang="ko-KR" sz="1400" dirty="0"/>
          </a:p>
          <a:p>
            <a:pPr defTabSz="271463"/>
            <a:r>
              <a:rPr lang="en-US" altLang="ko-KR" sz="1400" dirty="0"/>
              <a:t>		</a:t>
            </a:r>
            <a:r>
              <a:rPr lang="en-US" altLang="ko-KR" sz="1400" dirty="0" err="1"/>
              <a:t>setVisible</a:t>
            </a:r>
            <a:r>
              <a:rPr lang="en-US" altLang="ko-KR" sz="1400" dirty="0"/>
              <a:t>(true); </a:t>
            </a:r>
          </a:p>
          <a:p>
            <a:pPr defTabSz="271463"/>
            <a:r>
              <a:rPr lang="en-US" altLang="ko-KR" sz="1400" dirty="0"/>
              <a:t>	}</a:t>
            </a:r>
          </a:p>
          <a:p>
            <a:pPr defTabSz="271463"/>
            <a:endParaRPr lang="en-US" altLang="ko-KR" sz="1400" dirty="0"/>
          </a:p>
          <a:p>
            <a:pPr defTabSz="271463"/>
            <a:r>
              <a:rPr lang="en-US" altLang="ko-KR" sz="1400" dirty="0"/>
              <a:t>	public static void main(String [] </a:t>
            </a:r>
            <a:r>
              <a:rPr lang="en-US" altLang="ko-KR" sz="1400" dirty="0" err="1"/>
              <a:t>args</a:t>
            </a:r>
            <a:r>
              <a:rPr lang="en-US" altLang="ko-KR" sz="1400" dirty="0"/>
              <a:t>) {</a:t>
            </a:r>
          </a:p>
          <a:p>
            <a:pPr defTabSz="271463"/>
            <a:r>
              <a:rPr lang="en-US" altLang="ko-KR" sz="1400" dirty="0"/>
              <a:t>		</a:t>
            </a:r>
            <a:r>
              <a:rPr lang="en-US" altLang="ko-KR" sz="1400" b="1" dirty="0" err="1"/>
              <a:t>MyFrame</a:t>
            </a:r>
            <a:r>
              <a:rPr lang="en-US" altLang="ko-KR" sz="1400" b="1" dirty="0"/>
              <a:t> mf = new </a:t>
            </a:r>
            <a:r>
              <a:rPr lang="en-US" altLang="ko-KR" sz="1400" b="1" dirty="0" err="1"/>
              <a:t>MyFrame</a:t>
            </a:r>
            <a:r>
              <a:rPr lang="en-US" altLang="ko-KR" sz="1400" b="1" dirty="0"/>
              <a:t>();</a:t>
            </a:r>
          </a:p>
          <a:p>
            <a:pPr defTabSz="271463"/>
            <a:r>
              <a:rPr lang="en-US" altLang="ko-KR" sz="1400" dirty="0"/>
              <a:t>	}</a:t>
            </a:r>
          </a:p>
          <a:p>
            <a:r>
              <a:rPr lang="en-US" altLang="ko-KR" sz="1400" dirty="0"/>
              <a:t>}</a:t>
            </a:r>
            <a:endParaRPr lang="ko-KR" altLang="en-US" sz="1400" dirty="0"/>
          </a:p>
        </p:txBody>
      </p:sp>
      <p:sp>
        <p:nvSpPr>
          <p:cNvPr id="16" name="모서리가 둥근 사각형 설명선 25">
            <a:extLst>
              <a:ext uri="{FF2B5EF4-FFF2-40B4-BE49-F238E27FC236}">
                <a16:creationId xmlns:a16="http://schemas.microsoft.com/office/drawing/2014/main" id="{BDFE7024-129E-CA48-9CA6-5861A5D73294}"/>
              </a:ext>
            </a:extLst>
          </p:cNvPr>
          <p:cNvSpPr/>
          <p:nvPr/>
        </p:nvSpPr>
        <p:spPr>
          <a:xfrm>
            <a:off x="1987963" y="5794638"/>
            <a:ext cx="1230866" cy="442674"/>
          </a:xfrm>
          <a:prstGeom prst="wedgeRoundRectCallout">
            <a:avLst>
              <a:gd name="adj1" fmla="val 122948"/>
              <a:gd name="adj2" fmla="val -85333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altLang="ko-KR" sz="1000" dirty="0" err="1"/>
              <a:t>MyFrame</a:t>
            </a:r>
            <a:r>
              <a:rPr lang="en-US" altLang="ko-KR" sz="1000" dirty="0"/>
              <a:t> </a:t>
            </a:r>
            <a:r>
              <a:rPr lang="ko-KR" altLang="en-US" sz="1000" dirty="0"/>
              <a:t>객체 즉</a:t>
            </a:r>
            <a:endParaRPr lang="en-US" altLang="ko-KR" sz="1000" dirty="0"/>
          </a:p>
          <a:p>
            <a:r>
              <a:rPr lang="ko-KR" altLang="en-US" sz="1000" dirty="0"/>
              <a:t>스윙 프레임 생성</a:t>
            </a:r>
          </a:p>
        </p:txBody>
      </p:sp>
      <p:sp>
        <p:nvSpPr>
          <p:cNvPr id="17" name="내용 개체 틀 2">
            <a:extLst>
              <a:ext uri="{FF2B5EF4-FFF2-40B4-BE49-F238E27FC236}">
                <a16:creationId xmlns:a16="http://schemas.microsoft.com/office/drawing/2014/main" id="{CE5B9FF1-5E35-3845-B098-983B58DA8AD2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1919537" y="1278679"/>
            <a:ext cx="7729728" cy="3101983"/>
          </a:xfrm>
        </p:spPr>
        <p:txBody>
          <a:bodyPr>
            <a:normAutofit/>
          </a:bodyPr>
          <a:lstStyle/>
          <a:p>
            <a:r>
              <a:rPr lang="ko-KR" altLang="en-US" dirty="0"/>
              <a:t>스윙 프레임 </a:t>
            </a:r>
            <a:endParaRPr lang="en-US" altLang="ko-KR" dirty="0"/>
          </a:p>
          <a:p>
            <a:pPr lvl="1"/>
            <a:r>
              <a:rPr lang="en-US" altLang="ko-KR" dirty="0" err="1"/>
              <a:t>JFrame</a:t>
            </a:r>
            <a:r>
              <a:rPr lang="en-US" altLang="ko-KR" dirty="0"/>
              <a:t> </a:t>
            </a:r>
            <a:r>
              <a:rPr lang="ko-KR" altLang="en-US" dirty="0"/>
              <a:t>클래스를 상속받은 클래스 작성</a:t>
            </a:r>
            <a:endParaRPr lang="en-US" altLang="ko-KR" dirty="0"/>
          </a:p>
          <a:p>
            <a:pPr lvl="1"/>
            <a:r>
              <a:rPr lang="ko-KR" altLang="en-US" dirty="0"/>
              <a:t>프레임의 크기 반드시 지정</a:t>
            </a:r>
            <a:r>
              <a:rPr lang="en-US" altLang="ko-KR" dirty="0"/>
              <a:t> : </a:t>
            </a:r>
            <a:r>
              <a:rPr lang="en-US" altLang="ko-KR" dirty="0" err="1"/>
              <a:t>setSize</a:t>
            </a:r>
            <a:r>
              <a:rPr lang="en-US" altLang="ko-KR" dirty="0"/>
              <a:t>() </a:t>
            </a:r>
            <a:r>
              <a:rPr lang="ko-KR" altLang="en-US" dirty="0"/>
              <a:t>호출</a:t>
            </a:r>
            <a:endParaRPr lang="en-US" altLang="ko-KR" dirty="0"/>
          </a:p>
          <a:p>
            <a:pPr lvl="1"/>
            <a:r>
              <a:rPr lang="ko-KR" altLang="en-US" dirty="0"/>
              <a:t>프레임을 화면에 출력하는 코드 반드시 필요 </a:t>
            </a:r>
            <a:r>
              <a:rPr lang="en-US" altLang="ko-KR" dirty="0"/>
              <a:t>: </a:t>
            </a:r>
            <a:r>
              <a:rPr lang="en-US" altLang="ko-KR" dirty="0" err="1"/>
              <a:t>setVisible</a:t>
            </a:r>
            <a:r>
              <a:rPr lang="en-US" altLang="ko-KR" dirty="0"/>
              <a:t>(true) </a:t>
            </a:r>
            <a:r>
              <a:rPr lang="ko-KR" altLang="en-US" dirty="0"/>
              <a:t>호출</a:t>
            </a:r>
          </a:p>
        </p:txBody>
      </p:sp>
    </p:spTree>
    <p:extLst>
      <p:ext uri="{BB962C8B-B14F-4D97-AF65-F5344CB8AC3E}">
        <p14:creationId xmlns:p14="http://schemas.microsoft.com/office/powerpoint/2010/main" val="6978624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05A07-3352-8E49-A2F3-1C3007D1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020" y="523613"/>
            <a:ext cx="10427960" cy="1188720"/>
          </a:xfrm>
        </p:spPr>
        <p:txBody>
          <a:bodyPr/>
          <a:lstStyle/>
          <a:p>
            <a:r>
              <a:rPr lang="en-US" dirty="0"/>
              <a:t>Swing </a:t>
            </a:r>
            <a:r>
              <a:rPr lang="ko-KR" altLang="en-US" dirty="0"/>
              <a:t>사용 방법 </a:t>
            </a:r>
            <a:r>
              <a:rPr lang="en-US" altLang="ko-KR" dirty="0"/>
              <a:t>(2)</a:t>
            </a:r>
            <a:r>
              <a:rPr lang="ko-KR" altLang="en-US" dirty="0"/>
              <a:t> </a:t>
            </a:r>
            <a:r>
              <a:rPr lang="en-US" altLang="ko-KR" dirty="0"/>
              <a:t>-</a:t>
            </a:r>
            <a:r>
              <a:rPr lang="ko-KR" altLang="en-US" dirty="0"/>
              <a:t> </a:t>
            </a:r>
            <a:r>
              <a:rPr lang="en-US" altLang="ko-KR" dirty="0"/>
              <a:t>main() </a:t>
            </a:r>
            <a:r>
              <a:rPr lang="ko-KR" altLang="en-US" dirty="0" err="1"/>
              <a:t>메소드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015CB0-5687-FD4A-9F77-CBC63DE77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2020" y="1995055"/>
            <a:ext cx="10427960" cy="4339331"/>
          </a:xfrm>
        </p:spPr>
        <p:txBody>
          <a:bodyPr/>
          <a:lstStyle/>
          <a:p>
            <a:r>
              <a:rPr lang="en-US" altLang="ko-KR" dirty="0"/>
              <a:t>main() </a:t>
            </a:r>
            <a:r>
              <a:rPr lang="ko-KR" altLang="en-US" dirty="0" err="1"/>
              <a:t>메소드의</a:t>
            </a:r>
            <a:r>
              <a:rPr lang="ko-KR" altLang="en-US" dirty="0"/>
              <a:t> 기능은 최소화하는 것이 좋다</a:t>
            </a:r>
            <a:endParaRPr lang="en-US" altLang="ko-KR" dirty="0"/>
          </a:p>
          <a:p>
            <a:pPr lvl="1"/>
            <a:r>
              <a:rPr lang="ko-KR" altLang="en-US" dirty="0"/>
              <a:t>프레임 생성만 한다</a:t>
            </a:r>
            <a:endParaRPr lang="en-US" altLang="ko-KR" dirty="0"/>
          </a:p>
          <a:p>
            <a:pPr lvl="1"/>
            <a:r>
              <a:rPr lang="ko-KR" altLang="en-US" dirty="0"/>
              <a:t>스윙 응용프로그램이 실행되는 </a:t>
            </a:r>
            <a:r>
              <a:rPr lang="ko-KR" altLang="en-US" dirty="0" err="1"/>
              <a:t>시작점으로서의</a:t>
            </a:r>
            <a:r>
              <a:rPr lang="ko-KR" altLang="en-US" dirty="0"/>
              <a:t> 기능만</a:t>
            </a:r>
            <a:endParaRPr lang="en-US" altLang="ko-KR" dirty="0"/>
          </a:p>
          <a:p>
            <a:pPr lvl="1"/>
            <a:r>
              <a:rPr lang="ko-KR" altLang="en-US" dirty="0"/>
              <a:t>스윙 프레임을 생성하는 정도의 코드로 최소화</a:t>
            </a:r>
          </a:p>
        </p:txBody>
      </p:sp>
      <p:sp>
        <p:nvSpPr>
          <p:cNvPr id="4" name="직사각형 4">
            <a:extLst>
              <a:ext uri="{FF2B5EF4-FFF2-40B4-BE49-F238E27FC236}">
                <a16:creationId xmlns:a16="http://schemas.microsoft.com/office/drawing/2014/main" id="{B73C0F94-F8EF-D543-B9C8-4294BE72B887}"/>
              </a:ext>
            </a:extLst>
          </p:cNvPr>
          <p:cNvSpPr/>
          <p:nvPr/>
        </p:nvSpPr>
        <p:spPr>
          <a:xfrm>
            <a:off x="1121843" y="4015961"/>
            <a:ext cx="5544616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public static void main(String [] </a:t>
            </a:r>
            <a:r>
              <a:rPr lang="en-US" altLang="ko-KR" sz="1400" dirty="0" err="1"/>
              <a:t>args</a:t>
            </a:r>
            <a:r>
              <a:rPr lang="en-US" altLang="ko-KR" sz="1400" dirty="0"/>
              <a:t>) {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err="1"/>
              <a:t>MyFrame</a:t>
            </a:r>
            <a:r>
              <a:rPr lang="en-US" altLang="ko-KR" sz="1400" dirty="0"/>
              <a:t> frame = new </a:t>
            </a:r>
            <a:r>
              <a:rPr lang="en-US" altLang="ko-KR" sz="1400" dirty="0" err="1"/>
              <a:t>MyFrame</a:t>
            </a:r>
            <a:r>
              <a:rPr lang="en-US" altLang="ko-KR" sz="1400" dirty="0"/>
              <a:t>(); // </a:t>
            </a:r>
            <a:r>
              <a:rPr lang="ko-KR" altLang="en-US" sz="1400" dirty="0"/>
              <a:t>스윙 프레임 생성</a:t>
            </a:r>
          </a:p>
          <a:p>
            <a:pPr defTabSz="180000"/>
            <a:r>
              <a:rPr lang="en-US" altLang="ko-KR" sz="1400" dirty="0"/>
              <a:t>}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8135957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05A07-3352-8E49-A2F3-1C3007D1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020" y="523613"/>
            <a:ext cx="10427960" cy="1188720"/>
          </a:xfrm>
        </p:spPr>
        <p:txBody>
          <a:bodyPr/>
          <a:lstStyle/>
          <a:p>
            <a:r>
              <a:rPr lang="en-US" dirty="0"/>
              <a:t>Swing </a:t>
            </a:r>
            <a:r>
              <a:rPr lang="ko-KR" altLang="en-US" dirty="0"/>
              <a:t>사용 방법 </a:t>
            </a:r>
            <a:r>
              <a:rPr lang="en-US" altLang="ko-KR" dirty="0"/>
              <a:t>(3)</a:t>
            </a:r>
            <a:r>
              <a:rPr lang="ko-KR" altLang="en-US" dirty="0"/>
              <a:t> </a:t>
            </a:r>
            <a:r>
              <a:rPr lang="en-US" altLang="ko-KR" dirty="0"/>
              <a:t>–</a:t>
            </a:r>
            <a:r>
              <a:rPr lang="ko-KR" altLang="en-US" dirty="0"/>
              <a:t> 프레임에 컴포넌트 붙이기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015CB0-5687-FD4A-9F77-CBC63DE77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2020" y="1995055"/>
            <a:ext cx="10427960" cy="4339331"/>
          </a:xfrm>
        </p:spPr>
        <p:txBody>
          <a:bodyPr>
            <a:normAutofit/>
          </a:bodyPr>
          <a:lstStyle/>
          <a:p>
            <a:r>
              <a:rPr lang="ko-KR" altLang="en-US" dirty="0"/>
              <a:t>컴포넌트 추가</a:t>
            </a:r>
            <a:endParaRPr lang="en-US" altLang="ko-KR" dirty="0"/>
          </a:p>
          <a:p>
            <a:pPr lvl="1"/>
            <a:r>
              <a:rPr lang="ko-KR" altLang="en-US" dirty="0"/>
              <a:t>원래는 </a:t>
            </a:r>
            <a:r>
              <a:rPr lang="en-US" dirty="0" err="1"/>
              <a:t>contentPane</a:t>
            </a:r>
            <a:r>
              <a:rPr lang="ko-KR" altLang="en-US" dirty="0"/>
              <a:t>에 추가</a:t>
            </a:r>
            <a:r>
              <a:rPr lang="en-US" altLang="ko-KR" dirty="0"/>
              <a:t> =&gt; </a:t>
            </a:r>
            <a:r>
              <a:rPr lang="ko-KR" altLang="en-US" dirty="0"/>
              <a:t>연결</a:t>
            </a:r>
          </a:p>
          <a:p>
            <a:pPr lvl="1"/>
            <a:r>
              <a:rPr lang="ko-KR" altLang="en-US" dirty="0"/>
              <a:t>그러나 </a:t>
            </a:r>
            <a:r>
              <a:rPr lang="en-US" dirty="0"/>
              <a:t>JDK 1.5</a:t>
            </a:r>
            <a:r>
              <a:rPr lang="ko-KR" altLang="en-US" dirty="0"/>
              <a:t>이후는 </a:t>
            </a:r>
            <a:r>
              <a:rPr lang="en-US" dirty="0" err="1"/>
              <a:t>JFrame</a:t>
            </a:r>
            <a:r>
              <a:rPr lang="ko-KR" altLang="en-US" dirty="0"/>
              <a:t>에 직접</a:t>
            </a:r>
            <a:r>
              <a:rPr lang="en-US" altLang="ko-KR" dirty="0"/>
              <a:t> </a:t>
            </a:r>
            <a:r>
              <a:rPr lang="ko-KR" altLang="en-US" dirty="0"/>
              <a:t>추가</a:t>
            </a:r>
            <a:endParaRPr lang="en-US" altLang="ko-KR" dirty="0"/>
          </a:p>
          <a:p>
            <a:pPr lvl="1"/>
            <a:r>
              <a:rPr lang="ko-KR" altLang="en-US" dirty="0"/>
              <a:t>추가하는 과정에서 </a:t>
            </a:r>
            <a:r>
              <a:rPr lang="en-US" dirty="0" err="1"/>
              <a:t>LayoutManager</a:t>
            </a:r>
            <a:r>
              <a:rPr lang="en-US" dirty="0"/>
              <a:t> </a:t>
            </a:r>
            <a:r>
              <a:rPr lang="ko-KR" altLang="en-US" dirty="0"/>
              <a:t>사용</a:t>
            </a:r>
            <a:endParaRPr lang="en-US" altLang="ko-KR" dirty="0"/>
          </a:p>
          <a:p>
            <a:r>
              <a:rPr lang="en-US" altLang="ko-KR" dirty="0" err="1"/>
              <a:t>ContentPane</a:t>
            </a:r>
            <a:r>
              <a:rPr lang="en-US" altLang="ko-KR" dirty="0"/>
              <a:t>: </a:t>
            </a:r>
            <a:r>
              <a:rPr lang="ko-KR" altLang="en-US" dirty="0"/>
              <a:t>좋다 </a:t>
            </a:r>
            <a:r>
              <a:rPr lang="en-US" altLang="ko-KR" dirty="0"/>
              <a:t>vs </a:t>
            </a:r>
            <a:r>
              <a:rPr lang="ko-KR" altLang="en-US" dirty="0"/>
              <a:t>안 좋다</a:t>
            </a:r>
            <a:endParaRPr lang="en-US" altLang="ko-KR" dirty="0"/>
          </a:p>
          <a:p>
            <a:pPr lvl="1"/>
            <a:r>
              <a:rPr lang="ko-KR" altLang="en-US" dirty="0"/>
              <a:t>좋다</a:t>
            </a:r>
            <a:r>
              <a:rPr lang="en-US" altLang="ko-KR" dirty="0"/>
              <a:t>:</a:t>
            </a:r>
            <a:r>
              <a:rPr lang="ko-KR" altLang="en-US" dirty="0"/>
              <a:t> 다루는 능력이 필요하다</a:t>
            </a:r>
            <a:r>
              <a:rPr lang="en-US" altLang="ko-KR" dirty="0"/>
              <a:t>.</a:t>
            </a:r>
            <a:r>
              <a:rPr lang="ko-KR" altLang="en-US" dirty="0"/>
              <a:t> 컴포넌트의 부모는 프레임이 아닌 </a:t>
            </a:r>
            <a:r>
              <a:rPr lang="ko-KR" altLang="en-US" dirty="0" err="1"/>
              <a:t>컨텐트팬임을</a:t>
            </a:r>
            <a:r>
              <a:rPr lang="ko-KR" altLang="en-US" dirty="0"/>
              <a:t> 알아야함</a:t>
            </a:r>
            <a:endParaRPr lang="en-US" dirty="0"/>
          </a:p>
          <a:p>
            <a:pPr lvl="1"/>
            <a:r>
              <a:rPr lang="ko-KR" altLang="en-US" dirty="0"/>
              <a:t>안 좋다</a:t>
            </a:r>
            <a:r>
              <a:rPr lang="en-US" altLang="ko-KR" dirty="0"/>
              <a:t>:</a:t>
            </a:r>
            <a:r>
              <a:rPr lang="ko-KR" altLang="en-US" dirty="0"/>
              <a:t> 이미 쉽게 자바에서 지원하는 기능을 굳이 마다할 필요 없음</a:t>
            </a:r>
            <a:r>
              <a:rPr lang="en-US" altLang="ko-KR" dirty="0"/>
              <a:t>. </a:t>
            </a:r>
            <a:r>
              <a:rPr lang="ko-KR" altLang="en-US" dirty="0"/>
              <a:t>오히려 사용하지 않는 것이 낭비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CF6EC2-E600-8849-AE9B-B3F038FD96E5}"/>
              </a:ext>
            </a:extLst>
          </p:cNvPr>
          <p:cNvSpPr txBox="1"/>
          <p:nvPr/>
        </p:nvSpPr>
        <p:spPr>
          <a:xfrm>
            <a:off x="5693356" y="1883474"/>
            <a:ext cx="5616624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Container c = </a:t>
            </a:r>
            <a:r>
              <a:rPr lang="en-US" altLang="ko-KR" sz="1400" dirty="0" err="1"/>
              <a:t>frame.getContentPane</a:t>
            </a:r>
            <a:r>
              <a:rPr lang="en-US" altLang="ko-KR" sz="1400" dirty="0"/>
              <a:t>();</a:t>
            </a:r>
          </a:p>
          <a:p>
            <a:r>
              <a:rPr lang="en-US" altLang="ko-KR" sz="1400" dirty="0" err="1"/>
              <a:t>c.add</a:t>
            </a:r>
            <a:r>
              <a:rPr lang="en-US" altLang="ko-KR" sz="1400" dirty="0"/>
              <a:t>(new </a:t>
            </a:r>
            <a:r>
              <a:rPr lang="en-US" altLang="ko-KR" sz="1400" dirty="0" err="1"/>
              <a:t>JButton</a:t>
            </a:r>
            <a:r>
              <a:rPr lang="en-US" altLang="ko-KR" sz="1400" dirty="0"/>
              <a:t>("Click")); // </a:t>
            </a:r>
            <a:r>
              <a:rPr lang="ko-KR" altLang="en-US" sz="1400" dirty="0" err="1"/>
              <a:t>컨텐트팬에</a:t>
            </a:r>
            <a:r>
              <a:rPr lang="ko-KR" altLang="en-US" sz="1400" dirty="0"/>
              <a:t> 직접 컴포넌트 부착</a:t>
            </a:r>
          </a:p>
        </p:txBody>
      </p:sp>
      <p:sp>
        <p:nvSpPr>
          <p:cNvPr id="5" name="자유형 2">
            <a:extLst>
              <a:ext uri="{FF2B5EF4-FFF2-40B4-BE49-F238E27FC236}">
                <a16:creationId xmlns:a16="http://schemas.microsoft.com/office/drawing/2014/main" id="{618821FB-3998-3C49-A054-2CF91F254D5A}"/>
              </a:ext>
            </a:extLst>
          </p:cNvPr>
          <p:cNvSpPr/>
          <p:nvPr/>
        </p:nvSpPr>
        <p:spPr>
          <a:xfrm>
            <a:off x="4571999" y="2125683"/>
            <a:ext cx="1121357" cy="391887"/>
          </a:xfrm>
          <a:custGeom>
            <a:avLst/>
            <a:gdLst>
              <a:gd name="connsiteX0" fmla="*/ 0 w 2160494"/>
              <a:gd name="connsiteY0" fmla="*/ 134471 h 134471"/>
              <a:gd name="connsiteX1" fmla="*/ 2160494 w 2160494"/>
              <a:gd name="connsiteY1" fmla="*/ 0 h 1344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160494" h="134471">
                <a:moveTo>
                  <a:pt x="0" y="134471"/>
                </a:moveTo>
                <a:lnTo>
                  <a:pt x="2160494" y="0"/>
                </a:lnTo>
              </a:path>
            </a:pathLst>
          </a:custGeom>
          <a:noFill/>
          <a:ln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D4B371-6801-FD4C-93F3-62EE652DB5DA}"/>
              </a:ext>
            </a:extLst>
          </p:cNvPr>
          <p:cNvSpPr txBox="1"/>
          <p:nvPr/>
        </p:nvSpPr>
        <p:spPr>
          <a:xfrm>
            <a:off x="5693356" y="3167390"/>
            <a:ext cx="5616624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 err="1"/>
              <a:t>frame.add</a:t>
            </a:r>
            <a:r>
              <a:rPr lang="en-US" altLang="ko-KR" sz="1400" dirty="0"/>
              <a:t>(new </a:t>
            </a:r>
            <a:r>
              <a:rPr lang="en-US" altLang="ko-KR" sz="1400" dirty="0" err="1"/>
              <a:t>JButton</a:t>
            </a:r>
            <a:r>
              <a:rPr lang="en-US" altLang="ko-KR" sz="1400" dirty="0"/>
              <a:t>("Click")); </a:t>
            </a:r>
          </a:p>
          <a:p>
            <a:r>
              <a:rPr lang="en-US" altLang="ko-KR" sz="1400" dirty="0"/>
              <a:t>// </a:t>
            </a:r>
            <a:r>
              <a:rPr lang="ko-KR" altLang="en-US" sz="1400" dirty="0"/>
              <a:t>프레임이 버튼 컴포넌트를 </a:t>
            </a:r>
            <a:r>
              <a:rPr lang="ko-KR" altLang="en-US" sz="1400" dirty="0" err="1"/>
              <a:t>컨텐트팬에</a:t>
            </a:r>
            <a:r>
              <a:rPr lang="ko-KR" altLang="en-US" sz="1400" dirty="0"/>
              <a:t> 대신 부착</a:t>
            </a:r>
          </a:p>
        </p:txBody>
      </p:sp>
      <p:sp>
        <p:nvSpPr>
          <p:cNvPr id="8" name="자유형 11">
            <a:extLst>
              <a:ext uri="{FF2B5EF4-FFF2-40B4-BE49-F238E27FC236}">
                <a16:creationId xmlns:a16="http://schemas.microsoft.com/office/drawing/2014/main" id="{13355694-0235-A14B-9CA2-C53790C1C9E3}"/>
              </a:ext>
            </a:extLst>
          </p:cNvPr>
          <p:cNvSpPr/>
          <p:nvPr/>
        </p:nvSpPr>
        <p:spPr>
          <a:xfrm>
            <a:off x="5130140" y="2945081"/>
            <a:ext cx="563216" cy="523220"/>
          </a:xfrm>
          <a:custGeom>
            <a:avLst/>
            <a:gdLst>
              <a:gd name="connsiteX0" fmla="*/ 0 w 2294965"/>
              <a:gd name="connsiteY0" fmla="*/ 0 h 484094"/>
              <a:gd name="connsiteX1" fmla="*/ 2294965 w 2294965"/>
              <a:gd name="connsiteY1" fmla="*/ 484094 h 484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94965" h="484094">
                <a:moveTo>
                  <a:pt x="0" y="0"/>
                </a:moveTo>
                <a:lnTo>
                  <a:pt x="2294965" y="484094"/>
                </a:lnTo>
              </a:path>
            </a:pathLst>
          </a:custGeom>
          <a:noFill/>
          <a:ln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02425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05A07-3352-8E49-A2F3-1C3007D1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020" y="523613"/>
            <a:ext cx="10427960" cy="1188720"/>
          </a:xfrm>
        </p:spPr>
        <p:txBody>
          <a:bodyPr/>
          <a:lstStyle/>
          <a:p>
            <a:r>
              <a:rPr lang="en-US" dirty="0"/>
              <a:t>Swing </a:t>
            </a:r>
            <a:r>
              <a:rPr lang="ko-KR" altLang="en-US" dirty="0"/>
              <a:t>사용 방법 </a:t>
            </a:r>
            <a:r>
              <a:rPr lang="en-US" altLang="ko-KR" dirty="0"/>
              <a:t>(3)</a:t>
            </a:r>
            <a:r>
              <a:rPr lang="ko-KR" altLang="en-US" dirty="0"/>
              <a:t> </a:t>
            </a:r>
            <a:r>
              <a:rPr lang="en-US" altLang="ko-KR" dirty="0"/>
              <a:t>–</a:t>
            </a:r>
            <a:r>
              <a:rPr lang="ko-KR" altLang="en-US" dirty="0"/>
              <a:t> 프레임에 컴포넌트 붙이기</a:t>
            </a:r>
            <a:endParaRPr lang="en-US" dirty="0"/>
          </a:p>
        </p:txBody>
      </p:sp>
      <p:sp>
        <p:nvSpPr>
          <p:cNvPr id="6" name="내용 개체 틀 9">
            <a:extLst>
              <a:ext uri="{FF2B5EF4-FFF2-40B4-BE49-F238E27FC236}">
                <a16:creationId xmlns:a16="http://schemas.microsoft.com/office/drawing/2014/main" id="{FA2D7622-8B60-0040-981D-670EC63B411F}"/>
              </a:ext>
            </a:extLst>
          </p:cNvPr>
          <p:cNvSpPr txBox="1">
            <a:spLocks/>
          </p:cNvSpPr>
          <p:nvPr/>
        </p:nvSpPr>
        <p:spPr>
          <a:xfrm>
            <a:off x="753486" y="2132450"/>
            <a:ext cx="9554296" cy="443460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ko-KR" altLang="en-US" sz="1800" dirty="0"/>
              <a:t>타이틀 달기</a:t>
            </a:r>
            <a:endParaRPr lang="en-US" altLang="ko-KR" sz="1800" dirty="0"/>
          </a:p>
          <a:p>
            <a:pPr lvl="2"/>
            <a:r>
              <a:rPr lang="en-US" altLang="ko-KR" dirty="0"/>
              <a:t>super()</a:t>
            </a:r>
            <a:r>
              <a:rPr lang="ko-KR" altLang="en-US" dirty="0"/>
              <a:t>나 </a:t>
            </a:r>
            <a:r>
              <a:rPr lang="en-US" altLang="ko-KR" dirty="0" err="1"/>
              <a:t>setTitle</a:t>
            </a:r>
            <a:r>
              <a:rPr lang="en-US" altLang="ko-KR" dirty="0"/>
              <a:t>() </a:t>
            </a:r>
            <a:r>
              <a:rPr lang="ko-KR" altLang="en-US" dirty="0"/>
              <a:t>이용</a:t>
            </a:r>
            <a:endParaRPr lang="en-US" altLang="ko-KR" sz="1800" dirty="0"/>
          </a:p>
          <a:p>
            <a:pPr lvl="1"/>
            <a:r>
              <a:rPr lang="ko-KR" altLang="en-US" sz="1800" dirty="0" err="1"/>
              <a:t>컨텐트팬에</a:t>
            </a:r>
            <a:r>
              <a:rPr lang="ko-KR" altLang="en-US" sz="1800" dirty="0"/>
              <a:t> 컴포넌트 달기</a:t>
            </a:r>
            <a:endParaRPr lang="en-US" altLang="ko-KR" sz="1800" dirty="0"/>
          </a:p>
          <a:p>
            <a:pPr lvl="2"/>
            <a:r>
              <a:rPr lang="ko-KR" altLang="en-US" dirty="0" err="1"/>
              <a:t>컨텐트팬이란</a:t>
            </a:r>
            <a:r>
              <a:rPr lang="en-US" altLang="ko-KR" dirty="0"/>
              <a:t>? </a:t>
            </a:r>
          </a:p>
          <a:p>
            <a:pPr lvl="2" indent="0">
              <a:buFont typeface="Arial" panose="020B0604020202020204" pitchFamily="34" charset="0"/>
              <a:buNone/>
            </a:pPr>
            <a:r>
              <a:rPr lang="en-US" altLang="ko-KR" dirty="0"/>
              <a:t>    - </a:t>
            </a:r>
            <a:r>
              <a:rPr lang="ko-KR" altLang="en-US" dirty="0"/>
              <a:t>스윙 컴포넌트들이 부착되는 공간</a:t>
            </a:r>
            <a:endParaRPr lang="en-US" altLang="ko-KR" dirty="0"/>
          </a:p>
          <a:p>
            <a:pPr lvl="2"/>
            <a:r>
              <a:rPr lang="ko-KR" altLang="en-US" dirty="0" err="1"/>
              <a:t>컨텐트팬</a:t>
            </a:r>
            <a:r>
              <a:rPr lang="ko-KR" altLang="en-US" dirty="0"/>
              <a:t> 알아내기</a:t>
            </a:r>
            <a:endParaRPr lang="en-US" altLang="ko-KR" dirty="0"/>
          </a:p>
          <a:p>
            <a:pPr lvl="2" indent="0">
              <a:buFont typeface="Arial" panose="020B0604020202020204" pitchFamily="34" charset="0"/>
              <a:buNone/>
            </a:pPr>
            <a:r>
              <a:rPr lang="en-US" altLang="ko-KR" dirty="0"/>
              <a:t>   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/>
              <a:t>스윙 프레임에 붙은</a:t>
            </a:r>
            <a:endParaRPr lang="en-US" altLang="ko-KR" dirty="0"/>
          </a:p>
          <a:p>
            <a:pPr lvl="2" indent="0">
              <a:buFont typeface="Arial" panose="020B0604020202020204" pitchFamily="34" charset="0"/>
              <a:buNone/>
            </a:pPr>
            <a:r>
              <a:rPr lang="en-US" altLang="ko-KR" dirty="0"/>
              <a:t>     </a:t>
            </a:r>
            <a:r>
              <a:rPr lang="ko-KR" altLang="en-US" dirty="0"/>
              <a:t> 디폴트 </a:t>
            </a:r>
            <a:r>
              <a:rPr lang="ko-KR" altLang="en-US" dirty="0" err="1"/>
              <a:t>컨텐트팬</a:t>
            </a:r>
            <a:r>
              <a:rPr lang="ko-KR" altLang="en-US" dirty="0"/>
              <a:t> 알아내기</a:t>
            </a:r>
            <a:endParaRPr lang="en-US" altLang="ko-KR" dirty="0"/>
          </a:p>
          <a:p>
            <a:pPr lvl="2"/>
            <a:r>
              <a:rPr lang="ko-KR" altLang="en-US" dirty="0" err="1"/>
              <a:t>컨텐트팬에</a:t>
            </a:r>
            <a:r>
              <a:rPr lang="ko-KR" altLang="en-US" dirty="0"/>
              <a:t> 컴포넌트 붙이기</a:t>
            </a:r>
            <a:endParaRPr lang="en-US" altLang="ko-KR" dirty="0"/>
          </a:p>
          <a:p>
            <a:pPr lvl="2"/>
            <a:r>
              <a:rPr lang="ko-KR" altLang="en-US" dirty="0" err="1"/>
              <a:t>컨텐트팬</a:t>
            </a:r>
            <a:r>
              <a:rPr lang="ko-KR" altLang="en-US" dirty="0"/>
              <a:t> 변경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4FB165-07DB-2649-B8A3-EF1A05384400}"/>
              </a:ext>
            </a:extLst>
          </p:cNvPr>
          <p:cNvSpPr txBox="1"/>
          <p:nvPr/>
        </p:nvSpPr>
        <p:spPr>
          <a:xfrm>
            <a:off x="6305176" y="2820118"/>
            <a:ext cx="3879320" cy="15696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200" dirty="0"/>
              <a:t>public class </a:t>
            </a:r>
            <a:r>
              <a:rPr lang="en-US" altLang="ko-KR" sz="1200" dirty="0" err="1"/>
              <a:t>MyFrame</a:t>
            </a:r>
            <a:r>
              <a:rPr lang="en-US" altLang="ko-KR" sz="1200" dirty="0"/>
              <a:t> extends </a:t>
            </a:r>
            <a:r>
              <a:rPr lang="en-US" altLang="ko-KR" sz="1200" dirty="0" err="1"/>
              <a:t>JFrame</a:t>
            </a:r>
            <a:r>
              <a:rPr lang="en-US" altLang="ko-KR" sz="1200" dirty="0"/>
              <a:t> {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MyFrame</a:t>
            </a:r>
            <a:r>
              <a:rPr lang="en-US" altLang="ko-KR" sz="1200" dirty="0"/>
              <a:t>() {</a:t>
            </a:r>
          </a:p>
          <a:p>
            <a:pPr defTabSz="180000"/>
            <a:r>
              <a:rPr lang="en-US" altLang="ko-KR" sz="1200" dirty="0"/>
              <a:t>		...</a:t>
            </a:r>
          </a:p>
          <a:p>
            <a:pPr defTabSz="180000"/>
            <a:r>
              <a:rPr lang="en-US" altLang="ko-KR" sz="1200" dirty="0"/>
              <a:t>		// </a:t>
            </a:r>
            <a:r>
              <a:rPr lang="ko-KR" altLang="en-US" sz="1200" dirty="0"/>
              <a:t>프레임의 </a:t>
            </a:r>
            <a:r>
              <a:rPr lang="ko-KR" altLang="en-US" sz="1200" dirty="0" err="1"/>
              <a:t>컨텐트팬을</a:t>
            </a:r>
            <a:r>
              <a:rPr lang="ko-KR" altLang="en-US" sz="1200" dirty="0"/>
              <a:t> 알아낸다</a:t>
            </a:r>
            <a:r>
              <a:rPr lang="en-US" altLang="ko-KR" sz="1200" dirty="0"/>
              <a:t>.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b="1" dirty="0"/>
              <a:t>Container </a:t>
            </a:r>
            <a:r>
              <a:rPr lang="en-US" altLang="ko-KR" sz="1200" b="1" dirty="0" err="1"/>
              <a:t>contentPane</a:t>
            </a:r>
            <a:r>
              <a:rPr lang="en-US" altLang="ko-KR" sz="1200" b="1" dirty="0"/>
              <a:t> = </a:t>
            </a:r>
            <a:r>
              <a:rPr lang="en-US" altLang="ko-KR" sz="1200" b="1" dirty="0" err="1"/>
              <a:t>getContentPane</a:t>
            </a:r>
            <a:r>
              <a:rPr lang="en-US" altLang="ko-KR" sz="1200" b="1" dirty="0"/>
              <a:t>(); 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dirty="0"/>
              <a:t>	...</a:t>
            </a:r>
          </a:p>
          <a:p>
            <a:pPr defTabSz="180000"/>
            <a:r>
              <a:rPr lang="en-US" altLang="ko-KR" sz="1200" dirty="0"/>
              <a:t>}</a:t>
            </a:r>
            <a:endParaRPr lang="ko-KR" altLang="en-US" sz="12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1A4452-9EE2-3B49-B62A-7CA5CD210A6E}"/>
              </a:ext>
            </a:extLst>
          </p:cNvPr>
          <p:cNvSpPr txBox="1"/>
          <p:nvPr/>
        </p:nvSpPr>
        <p:spPr>
          <a:xfrm>
            <a:off x="6313156" y="5419146"/>
            <a:ext cx="3863360" cy="101566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200" dirty="0"/>
              <a:t>class </a:t>
            </a:r>
            <a:r>
              <a:rPr lang="en-US" altLang="ko-KR" sz="1200" dirty="0" err="1"/>
              <a:t>MyPanel</a:t>
            </a:r>
            <a:r>
              <a:rPr lang="en-US" altLang="ko-KR" sz="1200" dirty="0"/>
              <a:t> extends </a:t>
            </a:r>
            <a:r>
              <a:rPr lang="en-US" altLang="ko-KR" sz="1200" dirty="0" err="1"/>
              <a:t>JPanel</a:t>
            </a:r>
            <a:r>
              <a:rPr lang="en-US" altLang="ko-KR" sz="1200" dirty="0"/>
              <a:t> {</a:t>
            </a:r>
          </a:p>
          <a:p>
            <a:pPr defTabSz="180000"/>
            <a:r>
              <a:rPr lang="en-US" altLang="ko-KR" sz="1200" dirty="0"/>
              <a:t>	... // </a:t>
            </a:r>
            <a:r>
              <a:rPr lang="en-US" altLang="ko-KR" sz="1200" dirty="0" err="1"/>
              <a:t>JPanel</a:t>
            </a:r>
            <a:r>
              <a:rPr lang="ko-KR" altLang="en-US" sz="1200" dirty="0"/>
              <a:t>을 상속받은 패널을 구현한다</a:t>
            </a:r>
            <a:r>
              <a:rPr lang="en-US" altLang="ko-KR" sz="1200" dirty="0"/>
              <a:t>.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dirty="0"/>
              <a:t>// frame</a:t>
            </a:r>
            <a:r>
              <a:rPr lang="ko-KR" altLang="en-US" sz="1200" dirty="0"/>
              <a:t>의 </a:t>
            </a:r>
            <a:r>
              <a:rPr lang="ko-KR" altLang="en-US" sz="1200" dirty="0" err="1"/>
              <a:t>컨텐트팬을</a:t>
            </a:r>
            <a:r>
              <a:rPr lang="ko-KR" altLang="en-US" sz="1200" dirty="0"/>
              <a:t> </a:t>
            </a:r>
            <a:r>
              <a:rPr lang="en-US" altLang="ko-KR" sz="1200" dirty="0" err="1"/>
              <a:t>MyPanel</a:t>
            </a:r>
            <a:r>
              <a:rPr lang="en-US" altLang="ko-KR" sz="1200" dirty="0"/>
              <a:t> </a:t>
            </a:r>
            <a:r>
              <a:rPr lang="ko-KR" altLang="en-US" sz="1200" dirty="0"/>
              <a:t>객체로 변경</a:t>
            </a:r>
            <a:endParaRPr lang="en-US" altLang="ko-KR" sz="1200" dirty="0"/>
          </a:p>
          <a:p>
            <a:pPr defTabSz="180000"/>
            <a:r>
              <a:rPr lang="en-US" altLang="ko-KR" sz="1200" b="1" dirty="0" err="1"/>
              <a:t>frame.setContentPane</a:t>
            </a:r>
            <a:r>
              <a:rPr lang="en-US" altLang="ko-KR" sz="1200" b="1" dirty="0"/>
              <a:t>(new </a:t>
            </a:r>
            <a:r>
              <a:rPr lang="en-US" altLang="ko-KR" sz="1200" b="1" dirty="0" err="1"/>
              <a:t>MyPanel</a:t>
            </a:r>
            <a:r>
              <a:rPr lang="en-US" altLang="ko-KR" sz="1200" b="1" dirty="0"/>
              <a:t>()); </a:t>
            </a:r>
          </a:p>
        </p:txBody>
      </p:sp>
      <p:sp>
        <p:nvSpPr>
          <p:cNvPr id="9" name="직사각형 6">
            <a:extLst>
              <a:ext uri="{FF2B5EF4-FFF2-40B4-BE49-F238E27FC236}">
                <a16:creationId xmlns:a16="http://schemas.microsoft.com/office/drawing/2014/main" id="{E4CD854C-F021-094D-AB90-C18142187B17}"/>
              </a:ext>
            </a:extLst>
          </p:cNvPr>
          <p:cNvSpPr/>
          <p:nvPr/>
        </p:nvSpPr>
        <p:spPr>
          <a:xfrm>
            <a:off x="5699270" y="1943060"/>
            <a:ext cx="2232248" cy="6463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 err="1"/>
              <a:t>MyFrame</a:t>
            </a:r>
            <a:r>
              <a:rPr lang="en-US" altLang="ko-KR" sz="1200" dirty="0"/>
              <a:t>() { // </a:t>
            </a:r>
            <a:r>
              <a:rPr lang="ko-KR" altLang="en-US" sz="1200" dirty="0" err="1"/>
              <a:t>생성자</a:t>
            </a:r>
            <a:endParaRPr lang="ko-KR" altLang="en-US" sz="1200" dirty="0"/>
          </a:p>
          <a:p>
            <a:pPr defTabSz="180000"/>
            <a:r>
              <a:rPr lang="en-US" altLang="ko-KR" sz="1200" dirty="0"/>
              <a:t>	super("</a:t>
            </a:r>
            <a:r>
              <a:rPr lang="ko-KR" altLang="en-US" sz="1200" dirty="0"/>
              <a:t>타이틀문자열</a:t>
            </a:r>
            <a:r>
              <a:rPr lang="en-US" altLang="ko-KR" sz="1200" dirty="0"/>
              <a:t>"); </a:t>
            </a:r>
            <a:endParaRPr lang="ko-KR" altLang="en-US" sz="1200" dirty="0"/>
          </a:p>
          <a:p>
            <a:pPr defTabSz="180000"/>
            <a:r>
              <a:rPr lang="en-US" altLang="ko-KR" sz="1200" dirty="0"/>
              <a:t>}</a:t>
            </a:r>
            <a:endParaRPr lang="ko-KR" altLang="en-US" sz="1200" b="1" dirty="0">
              <a:latin typeface="+mj-lt"/>
            </a:endParaRPr>
          </a:p>
        </p:txBody>
      </p:sp>
      <p:sp>
        <p:nvSpPr>
          <p:cNvPr id="10" name="직사각형 7">
            <a:extLst>
              <a:ext uri="{FF2B5EF4-FFF2-40B4-BE49-F238E27FC236}">
                <a16:creationId xmlns:a16="http://schemas.microsoft.com/office/drawing/2014/main" id="{9F37382E-9DE4-3848-8B3F-07C8A2B543EF}"/>
              </a:ext>
            </a:extLst>
          </p:cNvPr>
          <p:cNvSpPr/>
          <p:nvPr/>
        </p:nvSpPr>
        <p:spPr>
          <a:xfrm>
            <a:off x="6321136" y="4582870"/>
            <a:ext cx="3863360" cy="6463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/>
              <a:t>// </a:t>
            </a:r>
            <a:r>
              <a:rPr lang="ko-KR" altLang="en-US" sz="1200" dirty="0"/>
              <a:t>버튼 컴포넌트 생성</a:t>
            </a:r>
          </a:p>
          <a:p>
            <a:r>
              <a:rPr lang="en-US" altLang="ko-KR" sz="1200" dirty="0" err="1"/>
              <a:t>JButton</a:t>
            </a:r>
            <a:r>
              <a:rPr lang="en-US" altLang="ko-KR" sz="1200" dirty="0"/>
              <a:t> button = new </a:t>
            </a:r>
            <a:r>
              <a:rPr lang="en-US" altLang="ko-KR" sz="1200" dirty="0" err="1"/>
              <a:t>JButton</a:t>
            </a:r>
            <a:r>
              <a:rPr lang="en-US" altLang="ko-KR" sz="1200" dirty="0"/>
              <a:t>("Click");</a:t>
            </a:r>
          </a:p>
          <a:p>
            <a:r>
              <a:rPr lang="en-US" altLang="ko-KR" sz="1200" b="1" dirty="0" err="1"/>
              <a:t>contentPane.add</a:t>
            </a:r>
            <a:r>
              <a:rPr lang="en-US" altLang="ko-KR" sz="1200" b="1" dirty="0"/>
              <a:t>(button); </a:t>
            </a:r>
            <a:r>
              <a:rPr lang="en-US" altLang="ko-KR" sz="1200" dirty="0"/>
              <a:t>// </a:t>
            </a:r>
            <a:r>
              <a:rPr lang="ko-KR" altLang="en-US" sz="1200" dirty="0" err="1"/>
              <a:t>컨텐트팬에</a:t>
            </a:r>
            <a:r>
              <a:rPr lang="ko-KR" altLang="en-US" sz="1200" dirty="0"/>
              <a:t> 버튼 부착</a:t>
            </a:r>
            <a:endParaRPr lang="ko-KR" altLang="en-US" sz="1200" b="1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392B8FE-90F9-B94D-B5DF-E46C0C21CBF9}"/>
              </a:ext>
            </a:extLst>
          </p:cNvPr>
          <p:cNvSpPr/>
          <p:nvPr/>
        </p:nvSpPr>
        <p:spPr>
          <a:xfrm>
            <a:off x="8003526" y="1943060"/>
            <a:ext cx="2304256" cy="6463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 err="1"/>
              <a:t>MyFrame</a:t>
            </a:r>
            <a:r>
              <a:rPr lang="en-US" altLang="ko-KR" sz="1200" dirty="0"/>
              <a:t>() { // </a:t>
            </a:r>
            <a:r>
              <a:rPr lang="ko-KR" altLang="en-US" sz="1200" dirty="0" err="1"/>
              <a:t>생성자</a:t>
            </a:r>
            <a:endParaRPr lang="ko-KR" altLang="en-US" sz="1200" dirty="0"/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setTitle</a:t>
            </a:r>
            <a:r>
              <a:rPr lang="en-US" altLang="ko-KR" sz="1200" dirty="0"/>
              <a:t>("</a:t>
            </a:r>
            <a:r>
              <a:rPr lang="ko-KR" altLang="en-US" sz="1200" dirty="0"/>
              <a:t>타이틀문자열</a:t>
            </a:r>
            <a:r>
              <a:rPr lang="en-US" altLang="ko-KR" sz="1200" dirty="0"/>
              <a:t>"); </a:t>
            </a:r>
            <a:endParaRPr lang="ko-KR" altLang="en-US" sz="1200" dirty="0"/>
          </a:p>
          <a:p>
            <a:pPr defTabSz="180000"/>
            <a:r>
              <a:rPr lang="en-US" altLang="ko-KR" sz="1200" dirty="0"/>
              <a:t>}</a:t>
            </a:r>
            <a:endParaRPr lang="ko-KR" altLang="en-US" sz="1200" dirty="0"/>
          </a:p>
        </p:txBody>
      </p:sp>
      <p:sp>
        <p:nvSpPr>
          <p:cNvPr id="12" name="자유형 2">
            <a:extLst>
              <a:ext uri="{FF2B5EF4-FFF2-40B4-BE49-F238E27FC236}">
                <a16:creationId xmlns:a16="http://schemas.microsoft.com/office/drawing/2014/main" id="{62C49554-4487-E547-AB8A-A612C5AA5FA8}"/>
              </a:ext>
            </a:extLst>
          </p:cNvPr>
          <p:cNvSpPr/>
          <p:nvPr/>
        </p:nvSpPr>
        <p:spPr>
          <a:xfrm>
            <a:off x="3313217" y="3741533"/>
            <a:ext cx="3007920" cy="527077"/>
          </a:xfrm>
          <a:custGeom>
            <a:avLst/>
            <a:gdLst>
              <a:gd name="connsiteX0" fmla="*/ 0 w 2160494"/>
              <a:gd name="connsiteY0" fmla="*/ 134471 h 134471"/>
              <a:gd name="connsiteX1" fmla="*/ 2160494 w 2160494"/>
              <a:gd name="connsiteY1" fmla="*/ 0 h 1344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160494" h="134471">
                <a:moveTo>
                  <a:pt x="0" y="134471"/>
                </a:moveTo>
                <a:lnTo>
                  <a:pt x="2160494" y="0"/>
                </a:lnTo>
              </a:path>
            </a:pathLst>
          </a:custGeom>
          <a:noFill/>
          <a:ln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자유형 4">
            <a:extLst>
              <a:ext uri="{FF2B5EF4-FFF2-40B4-BE49-F238E27FC236}">
                <a16:creationId xmlns:a16="http://schemas.microsoft.com/office/drawing/2014/main" id="{22722405-77C0-2A47-AB40-348D5937B74D}"/>
              </a:ext>
            </a:extLst>
          </p:cNvPr>
          <p:cNvSpPr/>
          <p:nvPr/>
        </p:nvSpPr>
        <p:spPr>
          <a:xfrm>
            <a:off x="4144488" y="4952009"/>
            <a:ext cx="2160688" cy="359184"/>
          </a:xfrm>
          <a:custGeom>
            <a:avLst/>
            <a:gdLst>
              <a:gd name="connsiteX0" fmla="*/ 0 w 1048871"/>
              <a:gd name="connsiteY0" fmla="*/ 197224 h 197224"/>
              <a:gd name="connsiteX1" fmla="*/ 1048871 w 1048871"/>
              <a:gd name="connsiteY1" fmla="*/ 0 h 197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48871" h="197224">
                <a:moveTo>
                  <a:pt x="0" y="197224"/>
                </a:moveTo>
                <a:lnTo>
                  <a:pt x="1048871" y="0"/>
                </a:lnTo>
              </a:path>
            </a:pathLst>
          </a:custGeom>
          <a:noFill/>
          <a:ln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자유형 11">
            <a:extLst>
              <a:ext uri="{FF2B5EF4-FFF2-40B4-BE49-F238E27FC236}">
                <a16:creationId xmlns:a16="http://schemas.microsoft.com/office/drawing/2014/main" id="{54CA17CC-C467-2E4D-832F-72B8F881E493}"/>
              </a:ext>
            </a:extLst>
          </p:cNvPr>
          <p:cNvSpPr/>
          <p:nvPr/>
        </p:nvSpPr>
        <p:spPr>
          <a:xfrm>
            <a:off x="2885705" y="5649319"/>
            <a:ext cx="3419471" cy="359184"/>
          </a:xfrm>
          <a:custGeom>
            <a:avLst/>
            <a:gdLst>
              <a:gd name="connsiteX0" fmla="*/ 0 w 2294965"/>
              <a:gd name="connsiteY0" fmla="*/ 0 h 484094"/>
              <a:gd name="connsiteX1" fmla="*/ 2294965 w 2294965"/>
              <a:gd name="connsiteY1" fmla="*/ 484094 h 484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94965" h="484094">
                <a:moveTo>
                  <a:pt x="0" y="0"/>
                </a:moveTo>
                <a:lnTo>
                  <a:pt x="2294965" y="484094"/>
                </a:lnTo>
              </a:path>
            </a:pathLst>
          </a:custGeom>
          <a:noFill/>
          <a:ln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5669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05A07-3352-8E49-A2F3-1C3007D1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020" y="523613"/>
            <a:ext cx="10427960" cy="1188720"/>
          </a:xfrm>
        </p:spPr>
        <p:txBody>
          <a:bodyPr/>
          <a:lstStyle/>
          <a:p>
            <a:r>
              <a:rPr lang="en-US" dirty="0"/>
              <a:t>Swing </a:t>
            </a:r>
            <a:r>
              <a:rPr lang="ko-KR" altLang="en-US" dirty="0"/>
              <a:t>사용 방법 </a:t>
            </a:r>
            <a:r>
              <a:rPr lang="en-US" altLang="ko-KR" dirty="0"/>
              <a:t>(4)</a:t>
            </a:r>
            <a:r>
              <a:rPr lang="ko-KR" altLang="en-US" dirty="0"/>
              <a:t> </a:t>
            </a:r>
            <a:r>
              <a:rPr lang="en-US" altLang="ko-KR" dirty="0"/>
              <a:t>–</a:t>
            </a:r>
            <a:r>
              <a:rPr lang="ko-KR" altLang="en-US" dirty="0"/>
              <a:t> 스윙 종료 처리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015CB0-5687-FD4A-9F77-CBC63DE77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2020" y="1995055"/>
            <a:ext cx="10427960" cy="4339331"/>
          </a:xfrm>
        </p:spPr>
        <p:txBody>
          <a:bodyPr>
            <a:normAutofit/>
          </a:bodyPr>
          <a:lstStyle/>
          <a:p>
            <a:r>
              <a:rPr lang="ko-KR" altLang="en-US" dirty="0"/>
              <a:t>응용프로그램 내에서 스스로 종료하는 방법</a:t>
            </a:r>
            <a:endParaRPr lang="en-US" altLang="ko-KR" dirty="0"/>
          </a:p>
          <a:p>
            <a:pPr lvl="1"/>
            <a:r>
              <a:rPr lang="ko-KR" altLang="en-US" dirty="0"/>
              <a:t>언제 어디서나 무조건 종료</a:t>
            </a:r>
            <a:endParaRPr lang="en-US" altLang="ko-KR" b="1" dirty="0"/>
          </a:p>
          <a:p>
            <a:r>
              <a:rPr lang="ko-KR" altLang="en-US" b="1" dirty="0"/>
              <a:t>프레임의 오른쪽 상단의 </a:t>
            </a:r>
            <a:r>
              <a:rPr lang="ko-KR" altLang="en-US" b="1" dirty="0" err="1"/>
              <a:t>종료버튼</a:t>
            </a:r>
            <a:r>
              <a:rPr lang="en-US" altLang="ko-KR" b="1" dirty="0"/>
              <a:t>(X)</a:t>
            </a:r>
            <a:r>
              <a:rPr lang="ko-KR" altLang="en-US" b="1" dirty="0"/>
              <a:t>이 </a:t>
            </a:r>
            <a:r>
              <a:rPr lang="ko-KR" altLang="en-US" b="1" dirty="0" err="1"/>
              <a:t>클릭되면</a:t>
            </a:r>
            <a:r>
              <a:rPr lang="ko-KR" altLang="en-US" b="1" dirty="0"/>
              <a:t> 어떤 일이 일어나는가</a:t>
            </a:r>
            <a:r>
              <a:rPr lang="en-US" altLang="ko-KR" b="1" dirty="0"/>
              <a:t>?</a:t>
            </a:r>
          </a:p>
          <a:p>
            <a:pPr lvl="1"/>
            <a:r>
              <a:rPr lang="ko-KR" altLang="en-US" dirty="0"/>
              <a:t>프레임 종료</a:t>
            </a:r>
            <a:r>
              <a:rPr lang="en-US" altLang="ko-KR" dirty="0"/>
              <a:t>,</a:t>
            </a:r>
            <a:r>
              <a:rPr lang="ko-KR" altLang="en-US" dirty="0"/>
              <a:t> 프레임 윈도우를 닫음</a:t>
            </a:r>
            <a:endParaRPr lang="en-US" altLang="ko-KR" dirty="0"/>
          </a:p>
          <a:p>
            <a:pPr lvl="2"/>
            <a:r>
              <a:rPr lang="ko-KR" altLang="en-US" sz="1400" dirty="0"/>
              <a:t>프레임이 화면에서 보이지 않게 됨</a:t>
            </a:r>
            <a:endParaRPr lang="en-US" altLang="ko-KR" sz="1400" dirty="0"/>
          </a:p>
          <a:p>
            <a:pPr lvl="1"/>
            <a:r>
              <a:rPr lang="ko-KR" altLang="en-US" dirty="0"/>
              <a:t>프레임이 보이지 않게 되지만 응용프로그램이 종료한 것 아님</a:t>
            </a:r>
            <a:endParaRPr lang="en-US" altLang="ko-KR" dirty="0"/>
          </a:p>
          <a:p>
            <a:pPr lvl="2"/>
            <a:r>
              <a:rPr lang="ko-KR" altLang="en-US" sz="1400" dirty="0"/>
              <a:t>키보드나 마우스 입력을 받지 못함</a:t>
            </a:r>
            <a:endParaRPr lang="en-US" altLang="ko-KR" sz="1400" dirty="0"/>
          </a:p>
          <a:p>
            <a:pPr lvl="2"/>
            <a:r>
              <a:rPr lang="ko-KR" altLang="en-US" sz="1400" dirty="0"/>
              <a:t>다시 </a:t>
            </a:r>
            <a:r>
              <a:rPr lang="en-US" altLang="ko-KR" sz="1400" b="1" dirty="0" err="1">
                <a:solidFill>
                  <a:srgbClr val="0070C0"/>
                </a:solidFill>
              </a:rPr>
              <a:t>setVisible</a:t>
            </a:r>
            <a:r>
              <a:rPr lang="en-US" altLang="ko-KR" sz="1400" b="1" dirty="0">
                <a:solidFill>
                  <a:srgbClr val="0070C0"/>
                </a:solidFill>
              </a:rPr>
              <a:t>(true)</a:t>
            </a:r>
            <a:r>
              <a:rPr lang="ko-KR" altLang="en-US" sz="1400" dirty="0" err="1"/>
              <a:t>를</a:t>
            </a:r>
            <a:r>
              <a:rPr lang="ko-KR" altLang="en-US" sz="1400" dirty="0"/>
              <a:t> 호출하면</a:t>
            </a:r>
            <a:r>
              <a:rPr lang="en-US" altLang="ko-KR" sz="1400" dirty="0"/>
              <a:t>,</a:t>
            </a:r>
            <a:r>
              <a:rPr lang="ko-KR" altLang="en-US" sz="1400" dirty="0"/>
              <a:t> 보이게 되고 이전 </a:t>
            </a:r>
            <a:r>
              <a:rPr lang="ko-KR" altLang="en-US" sz="1400" dirty="0" err="1"/>
              <a:t>처럼</a:t>
            </a:r>
            <a:r>
              <a:rPr lang="ko-KR" altLang="en-US" sz="1400" dirty="0"/>
              <a:t> 작동함</a:t>
            </a:r>
            <a:endParaRPr lang="en-US" altLang="ko-KR" dirty="0"/>
          </a:p>
          <a:p>
            <a:r>
              <a:rPr lang="ko-KR" altLang="en-US" dirty="0"/>
              <a:t>프레임 </a:t>
            </a:r>
            <a:r>
              <a:rPr lang="ko-KR" altLang="en-US" dirty="0" err="1"/>
              <a:t>종료버튼이</a:t>
            </a:r>
            <a:r>
              <a:rPr lang="ko-KR" altLang="en-US" dirty="0"/>
              <a:t> </a:t>
            </a:r>
            <a:r>
              <a:rPr lang="ko-KR" altLang="en-US" dirty="0" err="1"/>
              <a:t>클릭될</a:t>
            </a:r>
            <a:r>
              <a:rPr lang="ko-KR" altLang="en-US" dirty="0"/>
              <a:t> 때</a:t>
            </a:r>
            <a:r>
              <a:rPr lang="en-US" altLang="ko-KR" dirty="0"/>
              <a:t>,</a:t>
            </a:r>
            <a:r>
              <a:rPr lang="ko-KR" altLang="en-US" dirty="0"/>
              <a:t> 프레임과 함께 프로그램을 종료시키는 방법</a:t>
            </a:r>
            <a:endParaRPr lang="en-US" altLang="ko-KR" dirty="0"/>
          </a:p>
          <a:p>
            <a:endParaRPr lang="en-US" dirty="0"/>
          </a:p>
        </p:txBody>
      </p:sp>
      <p:sp>
        <p:nvSpPr>
          <p:cNvPr id="5" name="직사각형 3">
            <a:extLst>
              <a:ext uri="{FF2B5EF4-FFF2-40B4-BE49-F238E27FC236}">
                <a16:creationId xmlns:a16="http://schemas.microsoft.com/office/drawing/2014/main" id="{AD13B6E2-C7E4-E949-96E0-7BBE2E90C6FD}"/>
              </a:ext>
            </a:extLst>
          </p:cNvPr>
          <p:cNvSpPr/>
          <p:nvPr/>
        </p:nvSpPr>
        <p:spPr>
          <a:xfrm>
            <a:off x="4039497" y="2405534"/>
            <a:ext cx="1936017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 err="1"/>
              <a:t>System.exit</a:t>
            </a:r>
            <a:r>
              <a:rPr lang="en-US" altLang="ko-KR" sz="1400" dirty="0"/>
              <a:t>(0);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BE8C94F-0F8C-8246-B621-9D64906B9A03}"/>
              </a:ext>
            </a:extLst>
          </p:cNvPr>
          <p:cNvSpPr/>
          <p:nvPr/>
        </p:nvSpPr>
        <p:spPr>
          <a:xfrm>
            <a:off x="1232585" y="5385092"/>
            <a:ext cx="6390456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 err="1"/>
              <a:t>frame.setDefaultCloseOperation</a:t>
            </a:r>
            <a:r>
              <a:rPr lang="en-US" altLang="ko-KR" sz="1400" dirty="0"/>
              <a:t>(</a:t>
            </a:r>
            <a:r>
              <a:rPr lang="en-US" altLang="ko-KR" sz="1400" dirty="0" err="1"/>
              <a:t>JFrame.EXIT_ON_CLOSE</a:t>
            </a:r>
            <a:r>
              <a:rPr lang="en-US" altLang="ko-KR" sz="1400" dirty="0"/>
              <a:t>);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7549331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05A07-3352-8E49-A2F3-1C3007D1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020" y="523613"/>
            <a:ext cx="10427960" cy="1188720"/>
          </a:xfrm>
        </p:spPr>
        <p:txBody>
          <a:bodyPr/>
          <a:lstStyle/>
          <a:p>
            <a:r>
              <a:rPr lang="ko-KR" altLang="en-US" dirty="0"/>
              <a:t>배치 관리자 </a:t>
            </a:r>
            <a:r>
              <a:rPr lang="en-US" altLang="ko-KR" dirty="0"/>
              <a:t>(Layout Manager)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015CB0-5687-FD4A-9F77-CBC63DE77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2020" y="1995055"/>
            <a:ext cx="10427960" cy="4339331"/>
          </a:xfrm>
        </p:spPr>
        <p:txBody>
          <a:bodyPr>
            <a:normAutofit lnSpcReduction="10000"/>
          </a:bodyPr>
          <a:lstStyle/>
          <a:p>
            <a:r>
              <a:rPr lang="ko-KR" altLang="en-US" dirty="0"/>
              <a:t>대표 유형 </a:t>
            </a:r>
            <a:r>
              <a:rPr lang="en-US" altLang="ko-KR" dirty="0"/>
              <a:t>4 </a:t>
            </a:r>
            <a:r>
              <a:rPr lang="ko-KR" altLang="en-US" dirty="0"/>
              <a:t>가지</a:t>
            </a:r>
            <a:endParaRPr lang="en-US" altLang="ko-KR" dirty="0"/>
          </a:p>
          <a:p>
            <a:pPr lvl="1"/>
            <a:r>
              <a:rPr lang="en-US" altLang="ko-KR" dirty="0" err="1"/>
              <a:t>FlowLayout</a:t>
            </a:r>
            <a:r>
              <a:rPr lang="en-US" altLang="ko-KR" dirty="0"/>
              <a:t> </a:t>
            </a:r>
            <a:r>
              <a:rPr lang="ko-KR" altLang="en-US" dirty="0" err="1"/>
              <a:t>배치관리자</a:t>
            </a:r>
            <a:endParaRPr lang="en-US" altLang="ko-KR" dirty="0"/>
          </a:p>
          <a:p>
            <a:pPr lvl="2"/>
            <a:r>
              <a:rPr lang="ko-KR" altLang="en-US" dirty="0"/>
              <a:t>컴포넌트가 삽입되는 순서대로 왼쪽에서 오른쪽으로</a:t>
            </a:r>
            <a:r>
              <a:rPr lang="en-US" altLang="ko-KR" dirty="0"/>
              <a:t> </a:t>
            </a:r>
            <a:r>
              <a:rPr lang="ko-KR" altLang="en-US" dirty="0"/>
              <a:t>배치</a:t>
            </a:r>
            <a:endParaRPr lang="en-US" altLang="ko-KR" dirty="0"/>
          </a:p>
          <a:p>
            <a:pPr lvl="2"/>
            <a:r>
              <a:rPr lang="ko-KR" altLang="en-US" dirty="0"/>
              <a:t>배치할 공간이 없으면 아래로 내려와서 반복한다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 err="1"/>
              <a:t>BorderLayout</a:t>
            </a:r>
            <a:r>
              <a:rPr lang="en-US" altLang="ko-KR" dirty="0"/>
              <a:t> </a:t>
            </a:r>
            <a:r>
              <a:rPr lang="ko-KR" altLang="en-US" dirty="0" err="1"/>
              <a:t>배치관리자</a:t>
            </a:r>
            <a:endParaRPr lang="en-US" altLang="ko-KR" dirty="0"/>
          </a:p>
          <a:p>
            <a:pPr lvl="2"/>
            <a:r>
              <a:rPr lang="ko-KR" altLang="en-US" dirty="0"/>
              <a:t>컨테이너의 공간을 동</a:t>
            </a:r>
            <a:r>
              <a:rPr lang="en-US" altLang="ko-KR" dirty="0"/>
              <a:t>(EAST), </a:t>
            </a:r>
            <a:r>
              <a:rPr lang="ko-KR" altLang="en-US" dirty="0"/>
              <a:t>서</a:t>
            </a:r>
            <a:r>
              <a:rPr lang="en-US" altLang="ko-KR" dirty="0"/>
              <a:t>(WEST), </a:t>
            </a:r>
            <a:r>
              <a:rPr lang="ko-KR" altLang="en-US" dirty="0"/>
              <a:t>남</a:t>
            </a:r>
            <a:r>
              <a:rPr lang="en-US" altLang="ko-KR" dirty="0"/>
              <a:t>(SOUTH), </a:t>
            </a:r>
            <a:r>
              <a:rPr lang="ko-KR" altLang="en-US" dirty="0"/>
              <a:t>북</a:t>
            </a:r>
            <a:r>
              <a:rPr lang="en-US" altLang="ko-KR" dirty="0"/>
              <a:t>(NORTH), </a:t>
            </a:r>
            <a:r>
              <a:rPr lang="ko-KR" altLang="en-US" dirty="0"/>
              <a:t>중앙</a:t>
            </a:r>
            <a:r>
              <a:rPr lang="en-US" altLang="ko-KR" dirty="0"/>
              <a:t>(CENTER)</a:t>
            </a:r>
            <a:r>
              <a:rPr lang="ko-KR" altLang="en-US" dirty="0"/>
              <a:t>의 </a:t>
            </a:r>
            <a:r>
              <a:rPr lang="en-US" altLang="ko-KR" dirty="0"/>
              <a:t>5</a:t>
            </a:r>
            <a:r>
              <a:rPr lang="ko-KR" altLang="en-US" dirty="0"/>
              <a:t>개 영역으로 나눔</a:t>
            </a:r>
            <a:endParaRPr lang="en-US" altLang="ko-KR" dirty="0"/>
          </a:p>
          <a:p>
            <a:pPr lvl="2"/>
            <a:r>
              <a:rPr lang="en-US" altLang="ko-KR" dirty="0"/>
              <a:t>5</a:t>
            </a:r>
            <a:r>
              <a:rPr lang="ko-KR" altLang="en-US" dirty="0"/>
              <a:t>개 영역 중 응용프로그램에서 지정한 영역에 컴포넌트 배치</a:t>
            </a:r>
            <a:endParaRPr lang="en-US" altLang="ko-KR" dirty="0"/>
          </a:p>
          <a:p>
            <a:pPr lvl="1"/>
            <a:r>
              <a:rPr lang="en-US" altLang="ko-KR" dirty="0" err="1"/>
              <a:t>GridLayout</a:t>
            </a:r>
            <a:r>
              <a:rPr lang="ko-KR" altLang="en-US" dirty="0"/>
              <a:t> </a:t>
            </a:r>
            <a:r>
              <a:rPr lang="ko-KR" altLang="en-US" dirty="0" err="1"/>
              <a:t>배치관리자</a:t>
            </a:r>
            <a:endParaRPr lang="en-US" altLang="ko-KR" dirty="0"/>
          </a:p>
          <a:p>
            <a:pPr lvl="2"/>
            <a:r>
              <a:rPr lang="ko-KR" altLang="en-US" dirty="0"/>
              <a:t>컨테이너를 프로그램에서 설정한 동일한 크기의 </a:t>
            </a:r>
            <a:r>
              <a:rPr lang="en-US" altLang="ko-KR" dirty="0"/>
              <a:t>2</a:t>
            </a:r>
            <a:r>
              <a:rPr lang="ko-KR" altLang="en-US" dirty="0"/>
              <a:t>차원 격자로 나눔</a:t>
            </a:r>
            <a:endParaRPr lang="en-US" altLang="ko-KR" dirty="0"/>
          </a:p>
          <a:p>
            <a:pPr lvl="2"/>
            <a:r>
              <a:rPr lang="ko-KR" altLang="en-US" dirty="0"/>
              <a:t>컴포넌트는 삽입 순서대로 좌에서 우로</a:t>
            </a:r>
            <a:r>
              <a:rPr lang="en-US" altLang="ko-KR" dirty="0"/>
              <a:t>, </a:t>
            </a:r>
            <a:r>
              <a:rPr lang="ko-KR" altLang="en-US" dirty="0"/>
              <a:t>다시 위에서 아래로 배치</a:t>
            </a:r>
            <a:endParaRPr lang="en-US" altLang="ko-KR" dirty="0"/>
          </a:p>
          <a:p>
            <a:pPr lvl="1"/>
            <a:r>
              <a:rPr lang="en-US" altLang="ko-KR" dirty="0" err="1"/>
              <a:t>CardLayout</a:t>
            </a:r>
            <a:endParaRPr lang="en-US" altLang="ko-KR" dirty="0"/>
          </a:p>
          <a:p>
            <a:pPr lvl="2"/>
            <a:r>
              <a:rPr lang="ko-KR" altLang="en-US" dirty="0"/>
              <a:t>컨테이너의 공간에 카드를 쌓아 놓은 듯이 컴포넌트를 포개어 배치</a:t>
            </a:r>
            <a:endParaRPr lang="en-US" altLang="ko-KR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02352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CF39066-4724-9D49-B88A-21325AAF2EA4}"/>
              </a:ext>
            </a:extLst>
          </p:cNvPr>
          <p:cNvSpPr txBox="1"/>
          <p:nvPr/>
        </p:nvSpPr>
        <p:spPr>
          <a:xfrm>
            <a:off x="6951995" y="1681153"/>
            <a:ext cx="1409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BorderLayout</a:t>
            </a:r>
            <a:endParaRPr lang="ko-KR" altLang="en-US" dirty="0"/>
          </a:p>
        </p:txBody>
      </p:sp>
      <p:grpSp>
        <p:nvGrpSpPr>
          <p:cNvPr id="5" name="그룹 2">
            <a:extLst>
              <a:ext uri="{FF2B5EF4-FFF2-40B4-BE49-F238E27FC236}">
                <a16:creationId xmlns:a16="http://schemas.microsoft.com/office/drawing/2014/main" id="{C769CA94-7B7C-A442-B848-F450CF7E6AA3}"/>
              </a:ext>
            </a:extLst>
          </p:cNvPr>
          <p:cNvGrpSpPr/>
          <p:nvPr/>
        </p:nvGrpSpPr>
        <p:grpSpPr>
          <a:xfrm>
            <a:off x="2359685" y="1762453"/>
            <a:ext cx="7472630" cy="4464496"/>
            <a:chOff x="755576" y="1772816"/>
            <a:chExt cx="7472630" cy="4464496"/>
          </a:xfrm>
        </p:grpSpPr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914DD433-F012-464E-9940-2DEF9B51CA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5576" y="2060847"/>
              <a:ext cx="7472630" cy="41764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8C33439-C5F5-1043-A633-55829F8682C3}"/>
                </a:ext>
              </a:extLst>
            </p:cNvPr>
            <p:cNvSpPr txBox="1"/>
            <p:nvPr/>
          </p:nvSpPr>
          <p:spPr>
            <a:xfrm>
              <a:off x="3275856" y="3284984"/>
              <a:ext cx="53572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/>
                <a:t>이쪽으로</a:t>
              </a:r>
              <a:endParaRPr lang="en-US" altLang="ko-KR" sz="1200" dirty="0"/>
            </a:p>
            <a:p>
              <a:r>
                <a:rPr lang="ko-KR" altLang="en-US" sz="1200" dirty="0"/>
                <a:t> 가세요</a:t>
              </a:r>
              <a:r>
                <a:rPr lang="en-US" altLang="ko-KR" sz="1200" dirty="0"/>
                <a:t>.</a:t>
              </a:r>
              <a:endParaRPr lang="ko-KR" altLang="en-US" sz="1200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4869C1E-F681-714E-9AFB-887B5E8FEC43}"/>
                </a:ext>
              </a:extLst>
            </p:cNvPr>
            <p:cNvSpPr txBox="1"/>
            <p:nvPr/>
          </p:nvSpPr>
          <p:spPr>
            <a:xfrm>
              <a:off x="3362319" y="5516679"/>
              <a:ext cx="53572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/>
                <a:t>이쪽으로</a:t>
              </a:r>
              <a:endParaRPr lang="en-US" altLang="ko-KR" sz="1200" dirty="0"/>
            </a:p>
            <a:p>
              <a:r>
                <a:rPr lang="ko-KR" altLang="en-US" sz="1200" dirty="0"/>
                <a:t> 가세요</a:t>
              </a:r>
              <a:r>
                <a:rPr lang="en-US" altLang="ko-KR" sz="1200" dirty="0"/>
                <a:t>.</a:t>
              </a:r>
              <a:endParaRPr lang="ko-KR" altLang="en-US" sz="1200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3902AC5-7166-AF47-B2C0-005925CFAFC3}"/>
                </a:ext>
              </a:extLst>
            </p:cNvPr>
            <p:cNvSpPr txBox="1"/>
            <p:nvPr/>
          </p:nvSpPr>
          <p:spPr>
            <a:xfrm>
              <a:off x="7394767" y="3206551"/>
              <a:ext cx="53572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/>
                <a:t>이쪽으로</a:t>
              </a:r>
              <a:endParaRPr lang="en-US" altLang="ko-KR" sz="1200" dirty="0"/>
            </a:p>
            <a:p>
              <a:r>
                <a:rPr lang="ko-KR" altLang="en-US" sz="1200" dirty="0"/>
                <a:t> 가세요</a:t>
              </a:r>
              <a:r>
                <a:rPr lang="en-US" altLang="ko-KR" sz="1200" dirty="0"/>
                <a:t>.</a:t>
              </a:r>
              <a:endParaRPr lang="ko-KR" altLang="en-US" sz="1200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704DDB0-CC25-5140-A3A8-B4975B82920F}"/>
                </a:ext>
              </a:extLst>
            </p:cNvPr>
            <p:cNvSpPr txBox="1"/>
            <p:nvPr/>
          </p:nvSpPr>
          <p:spPr>
            <a:xfrm>
              <a:off x="7466775" y="5503704"/>
              <a:ext cx="53572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/>
                <a:t>이쪽으로</a:t>
              </a:r>
              <a:endParaRPr lang="en-US" altLang="ko-KR" sz="1200" dirty="0"/>
            </a:p>
            <a:p>
              <a:r>
                <a:rPr lang="ko-KR" altLang="en-US" sz="1200" dirty="0"/>
                <a:t> 가세요</a:t>
              </a:r>
              <a:r>
                <a:rPr lang="en-US" altLang="ko-KR" sz="1200" dirty="0"/>
                <a:t>.</a:t>
              </a:r>
              <a:endParaRPr lang="ko-KR" altLang="en-US" sz="1200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43FE499-CBC4-D247-8EC1-E8C44D8B768E}"/>
                </a:ext>
              </a:extLst>
            </p:cNvPr>
            <p:cNvSpPr txBox="1"/>
            <p:nvPr/>
          </p:nvSpPr>
          <p:spPr>
            <a:xfrm>
              <a:off x="1547664" y="1772816"/>
              <a:ext cx="11970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err="1"/>
                <a:t>FlowLayout</a:t>
              </a:r>
              <a:endParaRPr lang="ko-KR" alt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49D37F2-7E13-4C4C-9F7F-49CEAE9BF54B}"/>
                </a:ext>
              </a:extLst>
            </p:cNvPr>
            <p:cNvSpPr txBox="1"/>
            <p:nvPr/>
          </p:nvSpPr>
          <p:spPr>
            <a:xfrm>
              <a:off x="1547663" y="4149079"/>
              <a:ext cx="12151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err="1"/>
                <a:t>GridLayout</a:t>
              </a:r>
              <a:endParaRPr lang="ko-KR" alt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F162549-31B5-A44A-86F1-151C2B60F913}"/>
                </a:ext>
              </a:extLst>
            </p:cNvPr>
            <p:cNvSpPr txBox="1"/>
            <p:nvPr/>
          </p:nvSpPr>
          <p:spPr>
            <a:xfrm>
              <a:off x="5758142" y="4157627"/>
              <a:ext cx="12520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err="1"/>
                <a:t>CardLayout</a:t>
              </a:r>
              <a:endParaRPr lang="ko-KR" altLang="en-US" dirty="0"/>
            </a:p>
          </p:txBody>
        </p:sp>
      </p:grpSp>
      <p:sp>
        <p:nvSpPr>
          <p:cNvPr id="14" name="Title 1">
            <a:extLst>
              <a:ext uri="{FF2B5EF4-FFF2-40B4-BE49-F238E27FC236}">
                <a16:creationId xmlns:a16="http://schemas.microsoft.com/office/drawing/2014/main" id="{91EB31FF-FC01-0947-A809-15F9C250EF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020" y="523613"/>
            <a:ext cx="10427960" cy="1188720"/>
          </a:xfrm>
        </p:spPr>
        <p:txBody>
          <a:bodyPr/>
          <a:lstStyle/>
          <a:p>
            <a:r>
              <a:rPr lang="ko-KR" altLang="en-US" dirty="0"/>
              <a:t>배치 관리자 </a:t>
            </a:r>
            <a:r>
              <a:rPr lang="en-US" altLang="ko-KR" dirty="0"/>
              <a:t>(Layout Manager)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51234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05A07-3352-8E49-A2F3-1C3007D1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020" y="523613"/>
            <a:ext cx="10427960" cy="1188720"/>
          </a:xfrm>
        </p:spPr>
        <p:txBody>
          <a:bodyPr/>
          <a:lstStyle/>
          <a:p>
            <a:r>
              <a:rPr lang="ko-KR" altLang="en-US" dirty="0"/>
              <a:t>컨테이너와 디폴트 </a:t>
            </a:r>
            <a:r>
              <a:rPr lang="ko-KR" altLang="en-US" dirty="0" err="1"/>
              <a:t>배치관리자</a:t>
            </a:r>
            <a:endParaRPr lang="en-US" dirty="0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B71D51BB-C1B4-8C47-ABD7-B9E84A2D33ED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1602258" y="2267043"/>
            <a:ext cx="8153400" cy="3816424"/>
          </a:xfrm>
        </p:spPr>
        <p:txBody>
          <a:bodyPr>
            <a:normAutofit/>
          </a:bodyPr>
          <a:lstStyle/>
          <a:p>
            <a:r>
              <a:rPr lang="ko-KR" altLang="en-US" dirty="0"/>
              <a:t>컨테이너의 디폴트 배치관리자</a:t>
            </a:r>
            <a:endParaRPr lang="en-US" altLang="ko-KR" dirty="0"/>
          </a:p>
          <a:p>
            <a:pPr lvl="1"/>
            <a:r>
              <a:rPr lang="ko-KR" altLang="en-US" dirty="0"/>
              <a:t>컨테이너 생성시 자동으로 생성되는 배치관리자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365760" lvl="1" indent="0">
              <a:buNone/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endParaRPr lang="ko-KR" altLang="en-US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82A42D88-A392-9A49-A7C7-6B725FD7F5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7097" y="3491179"/>
            <a:ext cx="7291160" cy="21900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090214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05A07-3352-8E49-A2F3-1C3007D1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020" y="523613"/>
            <a:ext cx="10427960" cy="1188720"/>
          </a:xfrm>
        </p:spPr>
        <p:txBody>
          <a:bodyPr/>
          <a:lstStyle/>
          <a:p>
            <a:r>
              <a:rPr lang="ko-KR" altLang="en-US" dirty="0"/>
              <a:t>컨테이너에 새로운 </a:t>
            </a:r>
            <a:r>
              <a:rPr lang="ko-KR" altLang="en-US" dirty="0" err="1"/>
              <a:t>배치관리자</a:t>
            </a:r>
            <a:r>
              <a:rPr lang="ko-KR" altLang="en-US" dirty="0"/>
              <a:t> 설정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015CB0-5687-FD4A-9F77-CBC63DE77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2020" y="1995055"/>
            <a:ext cx="10427960" cy="4339331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컨테이너에 새로운 </a:t>
            </a:r>
            <a:r>
              <a:rPr lang="ko-KR" altLang="en-US" sz="2000" dirty="0" err="1"/>
              <a:t>배치관리자</a:t>
            </a:r>
            <a:r>
              <a:rPr lang="ko-KR" altLang="en-US" sz="2000" dirty="0"/>
              <a:t> 설정</a:t>
            </a:r>
            <a:endParaRPr lang="en-US" altLang="ko-KR" sz="2000" dirty="0"/>
          </a:p>
          <a:p>
            <a:pPr lvl="1"/>
            <a:r>
              <a:rPr lang="en-US" altLang="ko-KR" sz="1800" dirty="0" err="1"/>
              <a:t>setLayout</a:t>
            </a:r>
            <a:r>
              <a:rPr lang="en-US" altLang="ko-KR" sz="1800" dirty="0"/>
              <a:t>(</a:t>
            </a:r>
            <a:r>
              <a:rPr lang="en-US" altLang="ko-KR" sz="1800" dirty="0" err="1"/>
              <a:t>LayoutManager</a:t>
            </a:r>
            <a:r>
              <a:rPr lang="en-US" altLang="ko-KR" sz="1800" dirty="0"/>
              <a:t> </a:t>
            </a:r>
            <a:r>
              <a:rPr lang="en-US" altLang="ko-KR" sz="1800" dirty="0" err="1"/>
              <a:t>lm</a:t>
            </a:r>
            <a:r>
              <a:rPr lang="en-US" altLang="ko-KR" sz="1800" dirty="0"/>
              <a:t>) </a:t>
            </a:r>
            <a:r>
              <a:rPr lang="ko-KR" altLang="en-US" sz="1800" dirty="0" err="1"/>
              <a:t>메소드</a:t>
            </a:r>
            <a:r>
              <a:rPr lang="ko-KR" altLang="en-US" sz="1800" dirty="0"/>
              <a:t> 호출</a:t>
            </a:r>
            <a:endParaRPr lang="en-US" altLang="ko-KR" sz="1800" dirty="0"/>
          </a:p>
          <a:p>
            <a:pPr lvl="2"/>
            <a:r>
              <a:rPr lang="en-US" altLang="ko-KR" dirty="0" err="1"/>
              <a:t>lm</a:t>
            </a:r>
            <a:r>
              <a:rPr lang="ko-KR" altLang="en-US" dirty="0"/>
              <a:t>을 새로운 배치관리자로 설정</a:t>
            </a:r>
            <a:endParaRPr lang="en-US" altLang="ko-KR" dirty="0"/>
          </a:p>
          <a:p>
            <a:pPr lvl="1"/>
            <a:r>
              <a:rPr lang="ko-KR" altLang="en-US" sz="1800" dirty="0"/>
              <a:t>사례</a:t>
            </a:r>
            <a:endParaRPr lang="en-US" altLang="ko-KR" sz="1800" dirty="0"/>
          </a:p>
          <a:p>
            <a:pPr lvl="2"/>
            <a:r>
              <a:rPr lang="en-US" altLang="ko-KR" dirty="0" err="1"/>
              <a:t>JPanel</a:t>
            </a:r>
            <a:r>
              <a:rPr lang="ko-KR" altLang="en-US" dirty="0"/>
              <a:t> 컨테이너에 </a:t>
            </a:r>
            <a:r>
              <a:rPr lang="en-US" altLang="ko-KR" dirty="0" err="1"/>
              <a:t>BorderLayout</a:t>
            </a:r>
            <a:r>
              <a:rPr lang="en-US" altLang="ko-KR" dirty="0"/>
              <a:t> </a:t>
            </a:r>
            <a:r>
              <a:rPr lang="ko-KR" altLang="en-US" dirty="0"/>
              <a:t>배치관리자를 설정하는 예</a:t>
            </a:r>
            <a:endParaRPr lang="en-US" altLang="ko-KR" dirty="0"/>
          </a:p>
          <a:p>
            <a:pPr marL="457200" lvl="2" indent="0">
              <a:buNone/>
            </a:pPr>
            <a:endParaRPr lang="en-US" altLang="ko-KR" dirty="0"/>
          </a:p>
          <a:p>
            <a:pPr lvl="2"/>
            <a:endParaRPr lang="en-US" altLang="ko-KR" dirty="0"/>
          </a:p>
          <a:p>
            <a:pPr lvl="2"/>
            <a:r>
              <a:rPr lang="ko-KR" altLang="en-US" dirty="0" err="1"/>
              <a:t>컨텐트팬의</a:t>
            </a:r>
            <a:r>
              <a:rPr lang="ko-KR" altLang="en-US" dirty="0"/>
              <a:t> 배치관리자를 </a:t>
            </a:r>
            <a:r>
              <a:rPr lang="en-US" altLang="ko-KR" dirty="0" err="1"/>
              <a:t>FlowLayout</a:t>
            </a:r>
            <a:r>
              <a:rPr lang="en-US" altLang="ko-KR" dirty="0"/>
              <a:t> </a:t>
            </a:r>
            <a:r>
              <a:rPr lang="ko-KR" altLang="en-US" dirty="0"/>
              <a:t>배치관리자로 설정</a:t>
            </a:r>
            <a:endParaRPr lang="en-US" altLang="ko-KR" dirty="0"/>
          </a:p>
          <a:p>
            <a:pPr marL="457200" lvl="2" indent="0">
              <a:buNone/>
            </a:pPr>
            <a:endParaRPr lang="en-US" altLang="ko-KR" dirty="0"/>
          </a:p>
          <a:p>
            <a:pPr lvl="2"/>
            <a:endParaRPr lang="en-US" altLang="ko-KR" dirty="0"/>
          </a:p>
          <a:p>
            <a:pPr lvl="2"/>
            <a:r>
              <a:rPr lang="ko-KR" altLang="en-US" dirty="0"/>
              <a:t>오류</a:t>
            </a:r>
            <a:endParaRPr lang="en-US" altLang="ko-KR" dirty="0"/>
          </a:p>
          <a:p>
            <a:pPr lvl="2"/>
            <a:endParaRPr lang="ko-KR" altLang="en-US" dirty="0"/>
          </a:p>
          <a:p>
            <a:endParaRPr lang="ko-KR" altLang="en-US" sz="2000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4A83E8-B6B9-5D49-BD3E-78864EEC0171}"/>
              </a:ext>
            </a:extLst>
          </p:cNvPr>
          <p:cNvSpPr txBox="1"/>
          <p:nvPr/>
        </p:nvSpPr>
        <p:spPr>
          <a:xfrm>
            <a:off x="1730508" y="4043493"/>
            <a:ext cx="5832648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 err="1"/>
              <a:t>JPanel</a:t>
            </a:r>
            <a:r>
              <a:rPr lang="en-US" altLang="ko-KR" sz="1400" dirty="0"/>
              <a:t> p = new </a:t>
            </a:r>
            <a:r>
              <a:rPr lang="en-US" altLang="ko-KR" sz="1400" dirty="0" err="1"/>
              <a:t>JPanel</a:t>
            </a:r>
            <a:r>
              <a:rPr lang="en-US" altLang="ko-KR" sz="1400" dirty="0"/>
              <a:t>();</a:t>
            </a:r>
          </a:p>
          <a:p>
            <a:r>
              <a:rPr lang="en-US" altLang="ko-KR" sz="1400" dirty="0" err="1"/>
              <a:t>p.setLayout</a:t>
            </a:r>
            <a:r>
              <a:rPr lang="en-US" altLang="ko-KR" sz="1400" dirty="0"/>
              <a:t>(new </a:t>
            </a:r>
            <a:r>
              <a:rPr lang="en-US" altLang="ko-KR" sz="1400" dirty="0" err="1"/>
              <a:t>BorderLayout</a:t>
            </a:r>
            <a:r>
              <a:rPr lang="en-US" altLang="ko-KR" sz="1400" dirty="0"/>
              <a:t>()); // </a:t>
            </a:r>
            <a:r>
              <a:rPr lang="en-US" altLang="ko-KR" sz="1400" dirty="0" err="1"/>
              <a:t>JPanel</a:t>
            </a:r>
            <a:r>
              <a:rPr lang="ko-KR" altLang="en-US" sz="1400" dirty="0"/>
              <a:t>에 </a:t>
            </a:r>
            <a:r>
              <a:rPr lang="en-US" altLang="ko-KR" sz="1400" dirty="0" err="1"/>
              <a:t>BorderLayout</a:t>
            </a:r>
            <a:r>
              <a:rPr lang="en-US" altLang="ko-KR" sz="1400" dirty="0"/>
              <a:t> </a:t>
            </a:r>
            <a:r>
              <a:rPr lang="ko-KR" altLang="en-US" sz="1400" dirty="0"/>
              <a:t>설정</a:t>
            </a:r>
          </a:p>
        </p:txBody>
      </p:sp>
      <p:sp>
        <p:nvSpPr>
          <p:cNvPr id="5" name="직사각형 5">
            <a:extLst>
              <a:ext uri="{FF2B5EF4-FFF2-40B4-BE49-F238E27FC236}">
                <a16:creationId xmlns:a16="http://schemas.microsoft.com/office/drawing/2014/main" id="{89624E1F-7C91-CB46-BDD8-6F6BC74A51D8}"/>
              </a:ext>
            </a:extLst>
          </p:cNvPr>
          <p:cNvSpPr/>
          <p:nvPr/>
        </p:nvSpPr>
        <p:spPr>
          <a:xfrm>
            <a:off x="1730508" y="5081217"/>
            <a:ext cx="5832648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/>
              <a:t>Container c = </a:t>
            </a:r>
            <a:r>
              <a:rPr lang="en-US" altLang="ko-KR" sz="1400" dirty="0" err="1"/>
              <a:t>frame.getConentPane</a:t>
            </a:r>
            <a:r>
              <a:rPr lang="en-US" altLang="ko-KR" sz="1400" dirty="0"/>
              <a:t>(); // </a:t>
            </a:r>
            <a:r>
              <a:rPr lang="ko-KR" altLang="en-US" sz="1400" dirty="0"/>
              <a:t>프레임의 </a:t>
            </a:r>
            <a:r>
              <a:rPr lang="ko-KR" altLang="en-US" sz="1400" dirty="0" err="1"/>
              <a:t>컨텐트팬</a:t>
            </a:r>
            <a:r>
              <a:rPr lang="ko-KR" altLang="en-US" sz="1400" dirty="0"/>
              <a:t> 알아내기</a:t>
            </a:r>
            <a:endParaRPr lang="en-US" altLang="ko-KR" sz="1400" dirty="0"/>
          </a:p>
          <a:p>
            <a:endParaRPr lang="ko-KR" altLang="en-US" sz="1400" dirty="0"/>
          </a:p>
          <a:p>
            <a:r>
              <a:rPr lang="en-US" altLang="ko-KR" sz="1400" dirty="0" err="1"/>
              <a:t>c.setLayout</a:t>
            </a:r>
            <a:r>
              <a:rPr lang="en-US" altLang="ko-KR" sz="1400" dirty="0"/>
              <a:t>(new </a:t>
            </a:r>
            <a:r>
              <a:rPr lang="en-US" altLang="ko-KR" sz="1400" dirty="0" err="1"/>
              <a:t>FlowLayout</a:t>
            </a:r>
            <a:r>
              <a:rPr lang="en-US" altLang="ko-KR" sz="1400" dirty="0"/>
              <a:t>()); // </a:t>
            </a:r>
            <a:r>
              <a:rPr lang="ko-KR" altLang="en-US" sz="1400" dirty="0" err="1"/>
              <a:t>컨텐트팬에</a:t>
            </a:r>
            <a:r>
              <a:rPr lang="ko-KR" altLang="en-US" sz="1400" dirty="0"/>
              <a:t> </a:t>
            </a:r>
            <a:r>
              <a:rPr lang="en-US" altLang="ko-KR" sz="1400" dirty="0" err="1"/>
              <a:t>FlowLayout</a:t>
            </a:r>
            <a:r>
              <a:rPr lang="en-US" altLang="ko-KR" sz="1400" dirty="0"/>
              <a:t> </a:t>
            </a:r>
            <a:r>
              <a:rPr lang="ko-KR" altLang="en-US" sz="1400" dirty="0"/>
              <a:t>설정</a:t>
            </a:r>
          </a:p>
        </p:txBody>
      </p:sp>
      <p:sp>
        <p:nvSpPr>
          <p:cNvPr id="6" name="직사각형 6">
            <a:extLst>
              <a:ext uri="{FF2B5EF4-FFF2-40B4-BE49-F238E27FC236}">
                <a16:creationId xmlns:a16="http://schemas.microsoft.com/office/drawing/2014/main" id="{ADE0F597-7FE8-7C4B-A239-E795E6839ADD}"/>
              </a:ext>
            </a:extLst>
          </p:cNvPr>
          <p:cNvSpPr/>
          <p:nvPr/>
        </p:nvSpPr>
        <p:spPr>
          <a:xfrm>
            <a:off x="1730508" y="6283860"/>
            <a:ext cx="5832648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 err="1"/>
              <a:t>c.setLayout</a:t>
            </a:r>
            <a:r>
              <a:rPr lang="en-US" altLang="ko-KR" sz="1400" dirty="0"/>
              <a:t>(</a:t>
            </a:r>
            <a:r>
              <a:rPr lang="en-US" altLang="ko-KR" sz="1400" strike="sngStrike" dirty="0" err="1"/>
              <a:t>FlowLayout</a:t>
            </a:r>
            <a:r>
              <a:rPr lang="en-US" altLang="ko-KR" sz="1400" dirty="0"/>
              <a:t>); // </a:t>
            </a:r>
            <a:r>
              <a:rPr lang="ko-KR" altLang="en-US" sz="1400" dirty="0"/>
              <a:t>오류</a:t>
            </a:r>
          </a:p>
        </p:txBody>
      </p:sp>
    </p:spTree>
    <p:extLst>
      <p:ext uri="{BB962C8B-B14F-4D97-AF65-F5344CB8AC3E}">
        <p14:creationId xmlns:p14="http://schemas.microsoft.com/office/powerpoint/2010/main" val="35237195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05A07-3352-8E49-A2F3-1C3007D1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020" y="523613"/>
            <a:ext cx="10427960" cy="1188720"/>
          </a:xfrm>
        </p:spPr>
        <p:txBody>
          <a:bodyPr/>
          <a:lstStyle/>
          <a:p>
            <a:r>
              <a:rPr lang="en-US" altLang="ko-KR" dirty="0" err="1"/>
              <a:t>FlowLayout</a:t>
            </a:r>
            <a:r>
              <a:rPr lang="en-US" altLang="ko-KR" dirty="0"/>
              <a:t> </a:t>
            </a:r>
            <a:r>
              <a:rPr lang="ko-KR" altLang="en-US" dirty="0" err="1"/>
              <a:t>배치관리자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015CB0-5687-FD4A-9F77-CBC63DE77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2020" y="1995055"/>
            <a:ext cx="10427960" cy="4339331"/>
          </a:xfrm>
        </p:spPr>
        <p:txBody>
          <a:bodyPr>
            <a:normAutofit/>
          </a:bodyPr>
          <a:lstStyle/>
          <a:p>
            <a:r>
              <a:rPr lang="ko-KR" altLang="en-US" dirty="0" err="1"/>
              <a:t>배치방법</a:t>
            </a:r>
            <a:endParaRPr lang="en-US" altLang="ko-KR" dirty="0"/>
          </a:p>
          <a:p>
            <a:pPr lvl="1"/>
            <a:r>
              <a:rPr lang="ko-KR" altLang="en-US" dirty="0"/>
              <a:t>컴포넌트를 컨테이너 내에 왼쪽에서 오른쪽으로 배치</a:t>
            </a:r>
            <a:endParaRPr lang="en-US" altLang="ko-KR" dirty="0"/>
          </a:p>
          <a:p>
            <a:pPr lvl="2"/>
            <a:r>
              <a:rPr lang="ko-KR" altLang="en-US" dirty="0"/>
              <a:t>다시 위에서 아래로 순서대로 배치</a:t>
            </a: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35B92A8-0754-B642-9AF8-283BC173E0BD}"/>
              </a:ext>
            </a:extLst>
          </p:cNvPr>
          <p:cNvSpPr/>
          <p:nvPr/>
        </p:nvSpPr>
        <p:spPr>
          <a:xfrm>
            <a:off x="5495890" y="2736502"/>
            <a:ext cx="3816424" cy="138499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b="1" dirty="0" err="1"/>
              <a:t>container.setLayout</a:t>
            </a:r>
            <a:r>
              <a:rPr lang="en-US" altLang="ko-KR" sz="1400" b="1" dirty="0"/>
              <a:t>(new </a:t>
            </a:r>
            <a:r>
              <a:rPr lang="en-US" altLang="ko-KR" sz="1400" b="1" dirty="0" err="1"/>
              <a:t>FlowLayout</a:t>
            </a:r>
            <a:r>
              <a:rPr lang="en-US" altLang="ko-KR" sz="1400" b="1" dirty="0"/>
              <a:t>());</a:t>
            </a:r>
          </a:p>
          <a:p>
            <a:r>
              <a:rPr lang="en-US" altLang="ko-KR" sz="1400" dirty="0" err="1"/>
              <a:t>container.add</a:t>
            </a:r>
            <a:r>
              <a:rPr lang="en-US" altLang="ko-KR" sz="1400" dirty="0"/>
              <a:t>(new </a:t>
            </a:r>
            <a:r>
              <a:rPr lang="en-US" altLang="ko-KR" sz="1400" dirty="0" err="1"/>
              <a:t>JButton</a:t>
            </a:r>
            <a:r>
              <a:rPr lang="en-US" altLang="ko-KR" sz="1400" dirty="0"/>
              <a:t>("add"));</a:t>
            </a:r>
          </a:p>
          <a:p>
            <a:r>
              <a:rPr lang="en-US" altLang="ko-KR" sz="1400" dirty="0" err="1"/>
              <a:t>container.add</a:t>
            </a:r>
            <a:r>
              <a:rPr lang="en-US" altLang="ko-KR" sz="1400" dirty="0"/>
              <a:t>(new </a:t>
            </a:r>
            <a:r>
              <a:rPr lang="en-US" altLang="ko-KR" sz="1400" dirty="0" err="1"/>
              <a:t>JButton</a:t>
            </a:r>
            <a:r>
              <a:rPr lang="en-US" altLang="ko-KR" sz="1400" dirty="0"/>
              <a:t>("sub"));</a:t>
            </a:r>
          </a:p>
          <a:p>
            <a:r>
              <a:rPr lang="en-US" altLang="ko-KR" sz="1400" dirty="0" err="1"/>
              <a:t>container.add</a:t>
            </a:r>
            <a:r>
              <a:rPr lang="en-US" altLang="ko-KR" sz="1400" dirty="0"/>
              <a:t>(new </a:t>
            </a:r>
            <a:r>
              <a:rPr lang="en-US" altLang="ko-KR" sz="1400" dirty="0" err="1"/>
              <a:t>JButton</a:t>
            </a:r>
            <a:r>
              <a:rPr lang="en-US" altLang="ko-KR" sz="1400" dirty="0"/>
              <a:t>("</a:t>
            </a:r>
            <a:r>
              <a:rPr lang="en-US" altLang="ko-KR" sz="1400" dirty="0" err="1"/>
              <a:t>mul</a:t>
            </a:r>
            <a:r>
              <a:rPr lang="en-US" altLang="ko-KR" sz="1400" dirty="0"/>
              <a:t>"));</a:t>
            </a:r>
          </a:p>
          <a:p>
            <a:r>
              <a:rPr lang="en-US" altLang="ko-KR" sz="1400" dirty="0" err="1"/>
              <a:t>container.add</a:t>
            </a:r>
            <a:r>
              <a:rPr lang="en-US" altLang="ko-KR" sz="1400" dirty="0"/>
              <a:t>(new </a:t>
            </a:r>
            <a:r>
              <a:rPr lang="en-US" altLang="ko-KR" sz="1400" dirty="0" err="1"/>
              <a:t>JButton</a:t>
            </a:r>
            <a:r>
              <a:rPr lang="en-US" altLang="ko-KR" sz="1400" dirty="0"/>
              <a:t>("div"));</a:t>
            </a:r>
          </a:p>
          <a:p>
            <a:r>
              <a:rPr lang="en-US" altLang="ko-KR" sz="1400" dirty="0" err="1"/>
              <a:t>container.add</a:t>
            </a:r>
            <a:r>
              <a:rPr lang="en-US" altLang="ko-KR" sz="1400" dirty="0"/>
              <a:t>(new </a:t>
            </a:r>
            <a:r>
              <a:rPr lang="en-US" altLang="ko-KR" sz="1400" dirty="0" err="1"/>
              <a:t>JButton</a:t>
            </a:r>
            <a:r>
              <a:rPr lang="en-US" altLang="ko-KR" sz="1400" dirty="0"/>
              <a:t>("Calculate"));</a:t>
            </a:r>
            <a:endParaRPr lang="ko-KR" altLang="en-US" sz="14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DB38C81-767D-2844-BF1D-E72A9CBB93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982" y="4380129"/>
            <a:ext cx="2532238" cy="170661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4DDFF2D-0E52-C84B-ADFD-67B8EF901D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1864" y="4380128"/>
            <a:ext cx="2532238" cy="1706618"/>
          </a:xfrm>
          <a:prstGeom prst="rect">
            <a:avLst/>
          </a:prstGeom>
        </p:spPr>
      </p:pic>
      <p:pic>
        <p:nvPicPr>
          <p:cNvPr id="7" name="그림 10">
            <a:extLst>
              <a:ext uri="{FF2B5EF4-FFF2-40B4-BE49-F238E27FC236}">
                <a16:creationId xmlns:a16="http://schemas.microsoft.com/office/drawing/2014/main" id="{1DFF259D-7572-8E43-9E95-B8A0C157AC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8074" y="4380127"/>
            <a:ext cx="2532238" cy="1706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5258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05A07-3352-8E49-A2F3-1C3007D1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020" y="523613"/>
            <a:ext cx="10427960" cy="1188720"/>
          </a:xfrm>
        </p:spPr>
        <p:txBody>
          <a:bodyPr/>
          <a:lstStyle/>
          <a:p>
            <a:r>
              <a:rPr lang="en-US" dirty="0"/>
              <a:t>GUI</a:t>
            </a:r>
            <a:r>
              <a:rPr lang="ko-KR" altLang="en-US" dirty="0"/>
              <a:t>란 무엇인가</a:t>
            </a:r>
            <a:r>
              <a:rPr lang="en-US" altLang="ko-KR" dirty="0"/>
              <a:t>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015CB0-5687-FD4A-9F77-CBC63DE77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2020" y="1995055"/>
            <a:ext cx="10427960" cy="4339331"/>
          </a:xfrm>
        </p:spPr>
        <p:txBody>
          <a:bodyPr/>
          <a:lstStyle/>
          <a:p>
            <a:pPr lvl="1"/>
            <a:r>
              <a:rPr lang="en-US" altLang="ko-KR" dirty="0"/>
              <a:t>GUI (Graphic User Interface)</a:t>
            </a:r>
          </a:p>
          <a:p>
            <a:pPr lvl="2"/>
            <a:r>
              <a:rPr lang="ko-KR" altLang="en-US" dirty="0"/>
              <a:t>사용자가 편리하게 입출력 할 수 있도록 그래픽으로 화면을 구성하고</a:t>
            </a:r>
            <a:r>
              <a:rPr lang="en-US" altLang="ko-KR" dirty="0"/>
              <a:t>, </a:t>
            </a:r>
            <a:r>
              <a:rPr lang="ko-KR" altLang="en-US" dirty="0"/>
              <a:t>마우스나 키보드로 입력 받을 수 있도록 지원하는 사용자 인터페이스</a:t>
            </a:r>
            <a:endParaRPr lang="en-US" altLang="ko-KR" dirty="0"/>
          </a:p>
          <a:p>
            <a:pPr lvl="1"/>
            <a:r>
              <a:rPr lang="ko-KR" altLang="en-US" dirty="0"/>
              <a:t>자바 언어에서 </a:t>
            </a:r>
            <a:r>
              <a:rPr lang="en-US" altLang="ko-KR" dirty="0"/>
              <a:t>GUI </a:t>
            </a:r>
            <a:r>
              <a:rPr lang="ko-KR" altLang="en-US" dirty="0"/>
              <a:t>응용프로그램 작성</a:t>
            </a:r>
            <a:endParaRPr lang="en-US" altLang="ko-KR" dirty="0"/>
          </a:p>
          <a:p>
            <a:pPr lvl="2"/>
            <a:r>
              <a:rPr lang="en-US" altLang="ko-KR" dirty="0"/>
              <a:t>AWT</a:t>
            </a:r>
            <a:r>
              <a:rPr lang="ko-KR" altLang="en-US" dirty="0"/>
              <a:t>와 </a:t>
            </a:r>
            <a:r>
              <a:rPr lang="en-US" altLang="ko-KR" dirty="0"/>
              <a:t>Swing </a:t>
            </a:r>
            <a:r>
              <a:rPr lang="ko-KR" altLang="en-US" dirty="0"/>
              <a:t>패키지에 강력한 </a:t>
            </a:r>
            <a:r>
              <a:rPr lang="en-US" altLang="ko-KR" dirty="0"/>
              <a:t>GUI </a:t>
            </a:r>
            <a:r>
              <a:rPr lang="ko-KR" altLang="en-US" dirty="0"/>
              <a:t>컴포넌트 제공</a:t>
            </a:r>
            <a:endParaRPr lang="en-US" altLang="ko-KR" dirty="0"/>
          </a:p>
          <a:p>
            <a:pPr lvl="2"/>
            <a:r>
              <a:rPr lang="ko-KR" altLang="en-US" dirty="0"/>
              <a:t>쉬운 </a:t>
            </a:r>
            <a:r>
              <a:rPr lang="en-US" altLang="ko-KR" dirty="0"/>
              <a:t>GUI </a:t>
            </a:r>
            <a:r>
              <a:rPr lang="ko-KR" altLang="en-US" dirty="0"/>
              <a:t>프로그래밍</a:t>
            </a:r>
            <a:endParaRPr lang="en-US" altLang="ko-KR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50954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05A07-3352-8E49-A2F3-1C3007D1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020" y="523613"/>
            <a:ext cx="10427960" cy="1188720"/>
          </a:xfrm>
        </p:spPr>
        <p:txBody>
          <a:bodyPr/>
          <a:lstStyle/>
          <a:p>
            <a:r>
              <a:rPr lang="en-US" altLang="ko-KR" dirty="0" err="1"/>
              <a:t>FlowLayout</a:t>
            </a:r>
            <a:r>
              <a:rPr lang="ko-KR" altLang="en-US" dirty="0"/>
              <a:t>의</a:t>
            </a:r>
            <a:r>
              <a:rPr lang="en-US" altLang="ko-KR" dirty="0"/>
              <a:t> </a:t>
            </a:r>
            <a:r>
              <a:rPr lang="ko-KR" altLang="en-US" dirty="0" err="1"/>
              <a:t>생성자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015CB0-5687-FD4A-9F77-CBC63DE77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2020" y="1995055"/>
            <a:ext cx="10427960" cy="4339331"/>
          </a:xfrm>
        </p:spPr>
        <p:txBody>
          <a:bodyPr>
            <a:normAutofit/>
          </a:bodyPr>
          <a:lstStyle/>
          <a:p>
            <a:r>
              <a:rPr lang="ko-KR" altLang="en-US" sz="2000" dirty="0" err="1"/>
              <a:t>생성자</a:t>
            </a:r>
            <a:endParaRPr lang="en-US" altLang="ko-KR" sz="2000" dirty="0"/>
          </a:p>
          <a:p>
            <a:pPr lvl="1"/>
            <a:r>
              <a:rPr lang="en-US" altLang="ko-KR" sz="1800" dirty="0" err="1"/>
              <a:t>FlowLayout</a:t>
            </a:r>
            <a:r>
              <a:rPr lang="en-US" altLang="ko-KR" sz="1800" dirty="0"/>
              <a:t>()</a:t>
            </a:r>
          </a:p>
          <a:p>
            <a:pPr lvl="1"/>
            <a:r>
              <a:rPr lang="en-US" altLang="ko-KR" sz="1800" dirty="0" err="1"/>
              <a:t>FlowLayout</a:t>
            </a:r>
            <a:r>
              <a:rPr lang="en-US" altLang="ko-KR" sz="1800" dirty="0"/>
              <a:t>(</a:t>
            </a:r>
            <a:r>
              <a:rPr lang="en-US" altLang="ko-KR" sz="1800" dirty="0" err="1"/>
              <a:t>int</a:t>
            </a:r>
            <a:r>
              <a:rPr lang="en-US" altLang="ko-KR" sz="1800" dirty="0"/>
              <a:t> align, </a:t>
            </a:r>
            <a:r>
              <a:rPr lang="en-US" altLang="ko-KR" sz="1800" dirty="0" err="1"/>
              <a:t>int</a:t>
            </a:r>
            <a:r>
              <a:rPr lang="en-US" altLang="ko-KR" sz="1800" dirty="0"/>
              <a:t> </a:t>
            </a:r>
            <a:r>
              <a:rPr lang="en-US" altLang="ko-KR" sz="1800" dirty="0" err="1"/>
              <a:t>hGap</a:t>
            </a:r>
            <a:r>
              <a:rPr lang="en-US" altLang="ko-KR" sz="1800" dirty="0"/>
              <a:t>, </a:t>
            </a:r>
            <a:r>
              <a:rPr lang="en-US" altLang="ko-KR" sz="1800" dirty="0" err="1"/>
              <a:t>int</a:t>
            </a:r>
            <a:r>
              <a:rPr lang="en-US" altLang="ko-KR" sz="1800" dirty="0"/>
              <a:t> </a:t>
            </a:r>
            <a:r>
              <a:rPr lang="en-US" altLang="ko-KR" sz="1800" dirty="0" err="1"/>
              <a:t>vGap</a:t>
            </a:r>
            <a:r>
              <a:rPr lang="en-US" altLang="ko-KR" sz="1800" dirty="0"/>
              <a:t>)</a:t>
            </a:r>
          </a:p>
          <a:p>
            <a:pPr lvl="2"/>
            <a:r>
              <a:rPr lang="en-US" altLang="ko-KR" dirty="0"/>
              <a:t>align : </a:t>
            </a:r>
            <a:r>
              <a:rPr lang="ko-KR" altLang="en-US" dirty="0"/>
              <a:t>컴포넌트를 정렬하는 방법 지정</a:t>
            </a:r>
            <a:r>
              <a:rPr lang="en-US" altLang="ko-KR" dirty="0"/>
              <a:t>. </a:t>
            </a:r>
            <a:r>
              <a:rPr lang="ko-KR" altLang="en-US" dirty="0"/>
              <a:t>왼쪽 정렬</a:t>
            </a:r>
            <a:r>
              <a:rPr lang="en-US" altLang="ko-KR" dirty="0"/>
              <a:t>(</a:t>
            </a:r>
            <a:r>
              <a:rPr lang="en-US" altLang="ko-KR" dirty="0" err="1"/>
              <a:t>FlowLayout.LEFT</a:t>
            </a:r>
            <a:r>
              <a:rPr lang="en-US" altLang="ko-KR" dirty="0"/>
              <a:t>), </a:t>
            </a:r>
            <a:r>
              <a:rPr lang="ko-KR" altLang="en-US" dirty="0"/>
              <a:t>오른쪽 정렬</a:t>
            </a:r>
            <a:r>
              <a:rPr lang="en-US" altLang="ko-KR" dirty="0"/>
              <a:t>(</a:t>
            </a:r>
            <a:r>
              <a:rPr lang="en-US" altLang="ko-KR" dirty="0" err="1"/>
              <a:t>FlowLayout.RIGHT</a:t>
            </a:r>
            <a:r>
              <a:rPr lang="en-US" altLang="ko-KR" dirty="0"/>
              <a:t>), </a:t>
            </a:r>
            <a:r>
              <a:rPr lang="ko-KR" altLang="en-US" dirty="0"/>
              <a:t>중앙 정렬</a:t>
            </a:r>
            <a:r>
              <a:rPr lang="en-US" altLang="ko-KR" dirty="0"/>
              <a:t>(</a:t>
            </a:r>
            <a:r>
              <a:rPr lang="en-US" altLang="ko-KR" dirty="0" err="1"/>
              <a:t>FlowLayout.CENTER</a:t>
            </a:r>
            <a:r>
              <a:rPr lang="en-US" altLang="ko-KR" dirty="0"/>
              <a:t>(</a:t>
            </a:r>
            <a:r>
              <a:rPr lang="ko-KR" altLang="en-US" dirty="0"/>
              <a:t>디폴트</a:t>
            </a:r>
            <a:r>
              <a:rPr lang="en-US" altLang="ko-KR" dirty="0"/>
              <a:t>))</a:t>
            </a:r>
          </a:p>
          <a:p>
            <a:pPr lvl="2"/>
            <a:r>
              <a:rPr lang="en-US" altLang="ko-KR" dirty="0" err="1"/>
              <a:t>hGap</a:t>
            </a:r>
            <a:r>
              <a:rPr lang="en-US" altLang="ko-KR" dirty="0"/>
              <a:t> : </a:t>
            </a:r>
            <a:r>
              <a:rPr lang="ko-KR" altLang="en-US" dirty="0"/>
              <a:t>좌우 두 컴포넌트 사이의 수평 간격</a:t>
            </a:r>
            <a:r>
              <a:rPr lang="en-US" altLang="ko-KR" dirty="0"/>
              <a:t>, </a:t>
            </a:r>
            <a:r>
              <a:rPr lang="ko-KR" altLang="en-US" dirty="0"/>
              <a:t>픽셀 단위</a:t>
            </a:r>
            <a:r>
              <a:rPr lang="en-US" altLang="ko-KR" dirty="0"/>
              <a:t>. </a:t>
            </a:r>
            <a:r>
              <a:rPr lang="ko-KR" altLang="en-US" dirty="0"/>
              <a:t>디폴트는 </a:t>
            </a:r>
            <a:r>
              <a:rPr lang="en-US" altLang="ko-KR" dirty="0"/>
              <a:t>5</a:t>
            </a:r>
          </a:p>
          <a:p>
            <a:pPr lvl="2"/>
            <a:r>
              <a:rPr lang="en-US" altLang="ko-KR" dirty="0" err="1"/>
              <a:t>vGap</a:t>
            </a:r>
            <a:r>
              <a:rPr lang="en-US" altLang="ko-KR" dirty="0"/>
              <a:t> : </a:t>
            </a:r>
            <a:r>
              <a:rPr lang="ko-KR" altLang="en-US" dirty="0"/>
              <a:t>상하 두 컴포넌트 사이의 수직 간격</a:t>
            </a:r>
            <a:r>
              <a:rPr lang="en-US" altLang="ko-KR" dirty="0"/>
              <a:t>, </a:t>
            </a:r>
            <a:r>
              <a:rPr lang="ko-KR" altLang="en-US" dirty="0"/>
              <a:t>픽셀 단위</a:t>
            </a:r>
            <a:r>
              <a:rPr lang="en-US" altLang="ko-KR" dirty="0"/>
              <a:t>. </a:t>
            </a:r>
            <a:r>
              <a:rPr lang="ko-KR" altLang="en-US" dirty="0"/>
              <a:t>디폴트는 </a:t>
            </a:r>
            <a:r>
              <a:rPr lang="en-US" altLang="ko-KR" dirty="0"/>
              <a:t>5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37F809C-1BA8-F445-80AB-293604D55A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4440" y="3861028"/>
            <a:ext cx="2737829" cy="184517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6AA0499-373E-2348-8A46-88A0CA47869B}"/>
              </a:ext>
            </a:extLst>
          </p:cNvPr>
          <p:cNvSpPr txBox="1"/>
          <p:nvPr/>
        </p:nvSpPr>
        <p:spPr>
          <a:xfrm>
            <a:off x="7539023" y="6309331"/>
            <a:ext cx="21983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/>
              <a:t>FlowLayout.LEFT</a:t>
            </a:r>
            <a:r>
              <a:rPr lang="ko-KR" altLang="en-US" sz="1400" dirty="0"/>
              <a:t>로 정렬됨</a:t>
            </a:r>
          </a:p>
        </p:txBody>
      </p:sp>
      <p:cxnSp>
        <p:nvCxnSpPr>
          <p:cNvPr id="6" name="직선 화살표 연결선 7">
            <a:extLst>
              <a:ext uri="{FF2B5EF4-FFF2-40B4-BE49-F238E27FC236}">
                <a16:creationId xmlns:a16="http://schemas.microsoft.com/office/drawing/2014/main" id="{ED6D0D5A-D489-C94E-817B-2513EEB8B2BA}"/>
              </a:ext>
            </a:extLst>
          </p:cNvPr>
          <p:cNvCxnSpPr/>
          <p:nvPr/>
        </p:nvCxnSpPr>
        <p:spPr>
          <a:xfrm rot="5400000" flipH="1" flipV="1">
            <a:off x="7730088" y="5903950"/>
            <a:ext cx="1071570" cy="2494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8">
            <a:extLst>
              <a:ext uri="{FF2B5EF4-FFF2-40B4-BE49-F238E27FC236}">
                <a16:creationId xmlns:a16="http://schemas.microsoft.com/office/drawing/2014/main" id="{BC0E8D92-9934-0F43-B7DA-F1A03F2D802E}"/>
              </a:ext>
            </a:extLst>
          </p:cNvPr>
          <p:cNvCxnSpPr/>
          <p:nvPr/>
        </p:nvCxnSpPr>
        <p:spPr>
          <a:xfrm>
            <a:off x="8753468" y="5880702"/>
            <a:ext cx="285752" cy="1588"/>
          </a:xfrm>
          <a:prstGeom prst="straightConnector1">
            <a:avLst/>
          </a:prstGeom>
          <a:ln>
            <a:solidFill>
              <a:srgbClr val="FF000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FEF74DA-5C92-7E45-8EB8-F7EC0468F6FE}"/>
              </a:ext>
            </a:extLst>
          </p:cNvPr>
          <p:cNvSpPr txBox="1"/>
          <p:nvPr/>
        </p:nvSpPr>
        <p:spPr>
          <a:xfrm>
            <a:off x="8610592" y="5952141"/>
            <a:ext cx="5724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/>
              <a:t>hGap</a:t>
            </a:r>
            <a:endParaRPr lang="ko-KR" altLang="en-US" sz="1400" dirty="0"/>
          </a:p>
        </p:txBody>
      </p:sp>
      <p:cxnSp>
        <p:nvCxnSpPr>
          <p:cNvPr id="9" name="직선 화살표 연결선 10">
            <a:extLst>
              <a:ext uri="{FF2B5EF4-FFF2-40B4-BE49-F238E27FC236}">
                <a16:creationId xmlns:a16="http://schemas.microsoft.com/office/drawing/2014/main" id="{49739657-74B6-1140-A144-8ACFB0CFFC24}"/>
              </a:ext>
            </a:extLst>
          </p:cNvPr>
          <p:cNvCxnSpPr/>
          <p:nvPr/>
        </p:nvCxnSpPr>
        <p:spPr>
          <a:xfrm rot="5400000">
            <a:off x="10583831" y="4989828"/>
            <a:ext cx="357190" cy="1588"/>
          </a:xfrm>
          <a:prstGeom prst="straightConnector1">
            <a:avLst/>
          </a:prstGeom>
          <a:ln>
            <a:solidFill>
              <a:srgbClr val="FF000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FCC3115-6D82-5E4C-A563-812E31D47353}"/>
              </a:ext>
            </a:extLst>
          </p:cNvPr>
          <p:cNvSpPr txBox="1"/>
          <p:nvPr/>
        </p:nvSpPr>
        <p:spPr>
          <a:xfrm>
            <a:off x="10881948" y="4882672"/>
            <a:ext cx="5612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/>
              <a:t>vGap</a:t>
            </a:r>
            <a:endParaRPr lang="ko-KR" altLang="en-US" sz="1400" dirty="0"/>
          </a:p>
        </p:txBody>
      </p:sp>
      <p:cxnSp>
        <p:nvCxnSpPr>
          <p:cNvPr id="11" name="직선 연결선 12">
            <a:extLst>
              <a:ext uri="{FF2B5EF4-FFF2-40B4-BE49-F238E27FC236}">
                <a16:creationId xmlns:a16="http://schemas.microsoft.com/office/drawing/2014/main" id="{46B06DF9-A6CE-494D-BD9D-01C11256C1A7}"/>
              </a:ext>
            </a:extLst>
          </p:cNvPr>
          <p:cNvCxnSpPr/>
          <p:nvPr/>
        </p:nvCxnSpPr>
        <p:spPr>
          <a:xfrm>
            <a:off x="10310444" y="4799509"/>
            <a:ext cx="571504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3">
            <a:extLst>
              <a:ext uri="{FF2B5EF4-FFF2-40B4-BE49-F238E27FC236}">
                <a16:creationId xmlns:a16="http://schemas.microsoft.com/office/drawing/2014/main" id="{34C73732-5E5E-394E-B498-5D75619022D9}"/>
              </a:ext>
            </a:extLst>
          </p:cNvPr>
          <p:cNvCxnSpPr/>
          <p:nvPr/>
        </p:nvCxnSpPr>
        <p:spPr>
          <a:xfrm>
            <a:off x="9810378" y="5168423"/>
            <a:ext cx="107157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4">
            <a:extLst>
              <a:ext uri="{FF2B5EF4-FFF2-40B4-BE49-F238E27FC236}">
                <a16:creationId xmlns:a16="http://schemas.microsoft.com/office/drawing/2014/main" id="{DC48349E-0D33-5D4E-A0CB-F659C22EE020}"/>
              </a:ext>
            </a:extLst>
          </p:cNvPr>
          <p:cNvCxnSpPr/>
          <p:nvPr/>
        </p:nvCxnSpPr>
        <p:spPr>
          <a:xfrm rot="5400000">
            <a:off x="8503435" y="5630669"/>
            <a:ext cx="500066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5">
            <a:extLst>
              <a:ext uri="{FF2B5EF4-FFF2-40B4-BE49-F238E27FC236}">
                <a16:creationId xmlns:a16="http://schemas.microsoft.com/office/drawing/2014/main" id="{9626EE2F-E421-AA43-B207-7CF376CF445A}"/>
              </a:ext>
            </a:extLst>
          </p:cNvPr>
          <p:cNvCxnSpPr/>
          <p:nvPr/>
        </p:nvCxnSpPr>
        <p:spPr>
          <a:xfrm rot="5400000">
            <a:off x="8789187" y="5630669"/>
            <a:ext cx="500066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20518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05A07-3352-8E49-A2F3-1C3007D1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020" y="523613"/>
            <a:ext cx="10427960" cy="758922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FEA386-5C75-3D46-AECE-4A2EE06C7B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020" y="1536041"/>
            <a:ext cx="4509377" cy="5063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260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05A07-3352-8E49-A2F3-1C3007D1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020" y="523613"/>
            <a:ext cx="10427960" cy="1188720"/>
          </a:xfrm>
        </p:spPr>
        <p:txBody>
          <a:bodyPr/>
          <a:lstStyle/>
          <a:p>
            <a:r>
              <a:rPr lang="en-US" altLang="ko-KR" dirty="0" err="1"/>
              <a:t>BorderLayout</a:t>
            </a:r>
            <a:r>
              <a:rPr lang="en-US" altLang="ko-KR" dirty="0"/>
              <a:t> </a:t>
            </a:r>
            <a:r>
              <a:rPr lang="ko-KR" altLang="en-US" dirty="0" err="1"/>
              <a:t>배치관리자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015CB0-5687-FD4A-9F77-CBC63DE77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2020" y="1995055"/>
            <a:ext cx="10427960" cy="4339331"/>
          </a:xfrm>
        </p:spPr>
        <p:txBody>
          <a:bodyPr>
            <a:normAutofit/>
          </a:bodyPr>
          <a:lstStyle/>
          <a:p>
            <a:r>
              <a:rPr lang="ko-KR" altLang="en-US" sz="2000" dirty="0" err="1"/>
              <a:t>배치방법</a:t>
            </a:r>
            <a:endParaRPr lang="en-US" altLang="ko-KR" sz="2000" dirty="0"/>
          </a:p>
          <a:p>
            <a:pPr lvl="1"/>
            <a:r>
              <a:rPr lang="ko-KR" altLang="en-US" sz="1800" dirty="0"/>
              <a:t>컨테이너 공간을 </a:t>
            </a:r>
            <a:r>
              <a:rPr lang="en-US" altLang="ko-KR" sz="1800" dirty="0"/>
              <a:t>5 </a:t>
            </a:r>
            <a:r>
              <a:rPr lang="ko-KR" altLang="en-US" sz="1800" dirty="0"/>
              <a:t>구역으로 분할</a:t>
            </a:r>
            <a:r>
              <a:rPr lang="en-US" altLang="ko-KR" sz="1800" dirty="0"/>
              <a:t>, </a:t>
            </a:r>
            <a:r>
              <a:rPr lang="ko-KR" altLang="en-US" sz="1800" dirty="0"/>
              <a:t>배치</a:t>
            </a:r>
            <a:endParaRPr lang="en-US" altLang="ko-KR" sz="1800" dirty="0"/>
          </a:p>
          <a:p>
            <a:pPr lvl="2"/>
            <a:r>
              <a:rPr lang="ko-KR" altLang="en-US" dirty="0"/>
              <a:t>동</a:t>
            </a:r>
            <a:r>
              <a:rPr lang="en-US" altLang="ko-KR" dirty="0"/>
              <a:t>, </a:t>
            </a:r>
            <a:r>
              <a:rPr lang="ko-KR" altLang="en-US" dirty="0"/>
              <a:t>서</a:t>
            </a:r>
            <a:r>
              <a:rPr lang="en-US" altLang="ko-KR" dirty="0"/>
              <a:t>, </a:t>
            </a:r>
            <a:r>
              <a:rPr lang="ko-KR" altLang="en-US" dirty="0"/>
              <a:t>남</a:t>
            </a:r>
            <a:r>
              <a:rPr lang="en-US" altLang="ko-KR" dirty="0"/>
              <a:t>, </a:t>
            </a:r>
            <a:r>
              <a:rPr lang="ko-KR" altLang="en-US" dirty="0"/>
              <a:t>북</a:t>
            </a:r>
            <a:r>
              <a:rPr lang="en-US" altLang="ko-KR" dirty="0"/>
              <a:t>, </a:t>
            </a:r>
            <a:r>
              <a:rPr lang="ko-KR" altLang="en-US" dirty="0"/>
              <a:t>중앙</a:t>
            </a:r>
            <a:endParaRPr lang="en-US" altLang="ko-KR" dirty="0"/>
          </a:p>
          <a:p>
            <a:pPr lvl="1"/>
            <a:r>
              <a:rPr lang="ko-KR" altLang="en-US" sz="1800" dirty="0"/>
              <a:t>배치</a:t>
            </a:r>
            <a:r>
              <a:rPr lang="en-US" altLang="ko-KR" sz="1800" dirty="0"/>
              <a:t> </a:t>
            </a:r>
            <a:r>
              <a:rPr lang="ko-KR" altLang="en-US" sz="1800" dirty="0"/>
              <a:t>방법</a:t>
            </a:r>
            <a:endParaRPr lang="en-US" altLang="ko-KR" sz="1800" dirty="0"/>
          </a:p>
          <a:p>
            <a:pPr lvl="2"/>
            <a:r>
              <a:rPr lang="en-US" altLang="ko-KR" dirty="0"/>
              <a:t>add(Component comp, </a:t>
            </a:r>
            <a:r>
              <a:rPr lang="en-US" altLang="ko-KR" dirty="0" err="1"/>
              <a:t>int</a:t>
            </a:r>
            <a:r>
              <a:rPr lang="en-US" altLang="ko-KR" dirty="0"/>
              <a:t> index)</a:t>
            </a:r>
          </a:p>
          <a:p>
            <a:pPr lvl="3"/>
            <a:r>
              <a:rPr lang="en-US" altLang="ko-KR" sz="1200" dirty="0"/>
              <a:t>comp</a:t>
            </a:r>
            <a:r>
              <a:rPr lang="ko-KR" altLang="en-US" sz="1200" dirty="0" err="1"/>
              <a:t>를</a:t>
            </a:r>
            <a:r>
              <a:rPr lang="ko-KR" altLang="en-US" sz="1200" dirty="0"/>
              <a:t> </a:t>
            </a:r>
            <a:r>
              <a:rPr lang="en-US" altLang="ko-KR" sz="1200" dirty="0"/>
              <a:t>index</a:t>
            </a:r>
            <a:r>
              <a:rPr lang="ko-KR" altLang="en-US" sz="1200" dirty="0"/>
              <a:t>의 공간에 배치</a:t>
            </a:r>
            <a:endParaRPr lang="en-US" altLang="ko-KR" sz="1200" dirty="0"/>
          </a:p>
          <a:p>
            <a:endParaRPr lang="en-US" dirty="0"/>
          </a:p>
        </p:txBody>
      </p:sp>
      <p:pic>
        <p:nvPicPr>
          <p:cNvPr id="4" name="그림 5">
            <a:extLst>
              <a:ext uri="{FF2B5EF4-FFF2-40B4-BE49-F238E27FC236}">
                <a16:creationId xmlns:a16="http://schemas.microsoft.com/office/drawing/2014/main" id="{CE8C67F7-E1BA-3F40-9940-3BBEB0447F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5721" y="3429000"/>
            <a:ext cx="2834297" cy="1910192"/>
          </a:xfrm>
          <a:prstGeom prst="rect">
            <a:avLst/>
          </a:prstGeom>
        </p:spPr>
      </p:pic>
      <p:sp>
        <p:nvSpPr>
          <p:cNvPr id="5" name="직사각형 2">
            <a:extLst>
              <a:ext uri="{FF2B5EF4-FFF2-40B4-BE49-F238E27FC236}">
                <a16:creationId xmlns:a16="http://schemas.microsoft.com/office/drawing/2014/main" id="{438EBE2C-7150-FF4B-BA3D-E68EBA9234DB}"/>
              </a:ext>
            </a:extLst>
          </p:cNvPr>
          <p:cNvSpPr/>
          <p:nvPr/>
        </p:nvSpPr>
        <p:spPr>
          <a:xfrm>
            <a:off x="7737819" y="3903032"/>
            <a:ext cx="4134818" cy="57708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050" b="1" dirty="0" err="1"/>
              <a:t>container.setLayout</a:t>
            </a:r>
            <a:r>
              <a:rPr lang="en-US" altLang="ko-KR" sz="1050" b="1" dirty="0"/>
              <a:t>(new </a:t>
            </a:r>
            <a:r>
              <a:rPr lang="en-US" altLang="ko-KR" sz="1050" b="1" dirty="0" err="1"/>
              <a:t>BorderLayout</a:t>
            </a:r>
            <a:r>
              <a:rPr lang="en-US" altLang="ko-KR" sz="1050" b="1" dirty="0"/>
              <a:t>());</a:t>
            </a:r>
          </a:p>
          <a:p>
            <a:r>
              <a:rPr lang="en-US" altLang="ko-KR" sz="1050" dirty="0" err="1"/>
              <a:t>container.add</a:t>
            </a:r>
            <a:r>
              <a:rPr lang="en-US" altLang="ko-KR" sz="1050" dirty="0"/>
              <a:t>(new </a:t>
            </a:r>
            <a:r>
              <a:rPr lang="en-US" altLang="ko-KR" sz="1050" dirty="0" err="1"/>
              <a:t>JButton</a:t>
            </a:r>
            <a:r>
              <a:rPr lang="en-US" altLang="ko-KR" sz="1050" dirty="0"/>
              <a:t>("div"), </a:t>
            </a:r>
            <a:r>
              <a:rPr lang="en-US" altLang="ko-KR" sz="1050" b="1" dirty="0" err="1"/>
              <a:t>BorderLayout.WEST</a:t>
            </a:r>
            <a:r>
              <a:rPr lang="en-US" altLang="ko-KR" sz="1050" dirty="0"/>
              <a:t>);</a:t>
            </a:r>
          </a:p>
          <a:p>
            <a:r>
              <a:rPr lang="en-US" altLang="ko-KR" sz="1050" dirty="0" err="1"/>
              <a:t>container.add</a:t>
            </a:r>
            <a:r>
              <a:rPr lang="en-US" altLang="ko-KR" sz="1050" dirty="0"/>
              <a:t>(new </a:t>
            </a:r>
            <a:r>
              <a:rPr lang="en-US" altLang="ko-KR" sz="1050" dirty="0" err="1"/>
              <a:t>JButton</a:t>
            </a:r>
            <a:r>
              <a:rPr lang="en-US" altLang="ko-KR" sz="1050" dirty="0"/>
              <a:t>("Calculate"), </a:t>
            </a:r>
            <a:r>
              <a:rPr lang="en-US" altLang="ko-KR" sz="1050" b="1" dirty="0" err="1"/>
              <a:t>BorderLayout.CENTER</a:t>
            </a:r>
            <a:r>
              <a:rPr lang="en-US" altLang="ko-KR" sz="1050" dirty="0"/>
              <a:t>);</a:t>
            </a:r>
            <a:endParaRPr lang="ko-KR" altLang="en-US" sz="1050" dirty="0"/>
          </a:p>
        </p:txBody>
      </p:sp>
      <p:sp>
        <p:nvSpPr>
          <p:cNvPr id="6" name="직사각형 7">
            <a:extLst>
              <a:ext uri="{FF2B5EF4-FFF2-40B4-BE49-F238E27FC236}">
                <a16:creationId xmlns:a16="http://schemas.microsoft.com/office/drawing/2014/main" id="{2EE06972-A683-C446-BD8D-B4BEE80C1137}"/>
              </a:ext>
            </a:extLst>
          </p:cNvPr>
          <p:cNvSpPr/>
          <p:nvPr/>
        </p:nvSpPr>
        <p:spPr>
          <a:xfrm>
            <a:off x="3035473" y="5285708"/>
            <a:ext cx="164044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 err="1"/>
              <a:t>BorderLayout.WEST</a:t>
            </a:r>
            <a:endParaRPr lang="ko-KR" altLang="en-US" sz="12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3D14B6E-E0A7-2742-958D-9E90552A53AD}"/>
              </a:ext>
            </a:extLst>
          </p:cNvPr>
          <p:cNvSpPr/>
          <p:nvPr/>
        </p:nvSpPr>
        <p:spPr>
          <a:xfrm>
            <a:off x="4317900" y="3102555"/>
            <a:ext cx="182872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 err="1"/>
              <a:t>BorderLayout.NORTH</a:t>
            </a:r>
            <a:endParaRPr lang="ko-KR" altLang="en-US" sz="1200" dirty="0"/>
          </a:p>
        </p:txBody>
      </p:sp>
      <p:sp>
        <p:nvSpPr>
          <p:cNvPr id="8" name="직사각형 8">
            <a:extLst>
              <a:ext uri="{FF2B5EF4-FFF2-40B4-BE49-F238E27FC236}">
                <a16:creationId xmlns:a16="http://schemas.microsoft.com/office/drawing/2014/main" id="{EC80A2DC-4214-FA45-9E06-BB7AF33F5595}"/>
              </a:ext>
            </a:extLst>
          </p:cNvPr>
          <p:cNvSpPr/>
          <p:nvPr/>
        </p:nvSpPr>
        <p:spPr>
          <a:xfrm>
            <a:off x="4585721" y="5562707"/>
            <a:ext cx="181695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 err="1"/>
              <a:t>BorderLayout.SOUTH</a:t>
            </a:r>
            <a:endParaRPr lang="ko-KR" altLang="en-US" sz="1200" dirty="0"/>
          </a:p>
        </p:txBody>
      </p:sp>
      <p:sp>
        <p:nvSpPr>
          <p:cNvPr id="9" name="직사각형 9">
            <a:extLst>
              <a:ext uri="{FF2B5EF4-FFF2-40B4-BE49-F238E27FC236}">
                <a16:creationId xmlns:a16="http://schemas.microsoft.com/office/drawing/2014/main" id="{014B2D53-DBFD-E640-AFB7-476D28E357BD}"/>
              </a:ext>
            </a:extLst>
          </p:cNvPr>
          <p:cNvSpPr/>
          <p:nvPr/>
        </p:nvSpPr>
        <p:spPr>
          <a:xfrm>
            <a:off x="6550971" y="3091992"/>
            <a:ext cx="171497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 err="1"/>
              <a:t>BorderLayout.EAST</a:t>
            </a:r>
            <a:endParaRPr lang="ko-KR" altLang="en-US" sz="1200" dirty="0"/>
          </a:p>
        </p:txBody>
      </p:sp>
      <p:sp>
        <p:nvSpPr>
          <p:cNvPr id="10" name="직사각형 10">
            <a:extLst>
              <a:ext uri="{FF2B5EF4-FFF2-40B4-BE49-F238E27FC236}">
                <a16:creationId xmlns:a16="http://schemas.microsoft.com/office/drawing/2014/main" id="{45501FD9-04F5-7345-BDE2-27A3B591292B}"/>
              </a:ext>
            </a:extLst>
          </p:cNvPr>
          <p:cNvSpPr/>
          <p:nvPr/>
        </p:nvSpPr>
        <p:spPr>
          <a:xfrm>
            <a:off x="6609252" y="5548443"/>
            <a:ext cx="184833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 err="1"/>
              <a:t>BorderLayout.CENTER</a:t>
            </a:r>
            <a:endParaRPr lang="ko-KR" altLang="en-US" sz="1200" dirty="0"/>
          </a:p>
        </p:txBody>
      </p:sp>
      <p:cxnSp>
        <p:nvCxnSpPr>
          <p:cNvPr id="11" name="직선 화살표 연결선 12">
            <a:extLst>
              <a:ext uri="{FF2B5EF4-FFF2-40B4-BE49-F238E27FC236}">
                <a16:creationId xmlns:a16="http://schemas.microsoft.com/office/drawing/2014/main" id="{B92928C5-F99B-A044-B478-87E98112D118}"/>
              </a:ext>
            </a:extLst>
          </p:cNvPr>
          <p:cNvCxnSpPr/>
          <p:nvPr/>
        </p:nvCxnSpPr>
        <p:spPr>
          <a:xfrm>
            <a:off x="5041661" y="3379553"/>
            <a:ext cx="0" cy="506010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7">
            <a:extLst>
              <a:ext uri="{FF2B5EF4-FFF2-40B4-BE49-F238E27FC236}">
                <a16:creationId xmlns:a16="http://schemas.microsoft.com/office/drawing/2014/main" id="{8259A6CD-B21F-B24D-A4C3-B36540123E03}"/>
              </a:ext>
            </a:extLst>
          </p:cNvPr>
          <p:cNvCxnSpPr/>
          <p:nvPr/>
        </p:nvCxnSpPr>
        <p:spPr>
          <a:xfrm flipV="1">
            <a:off x="5041661" y="5171447"/>
            <a:ext cx="0" cy="379542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8">
            <a:extLst>
              <a:ext uri="{FF2B5EF4-FFF2-40B4-BE49-F238E27FC236}">
                <a16:creationId xmlns:a16="http://schemas.microsoft.com/office/drawing/2014/main" id="{F879B66E-CB1E-9448-A327-3AFE8CD13A9F}"/>
              </a:ext>
            </a:extLst>
          </p:cNvPr>
          <p:cNvCxnSpPr/>
          <p:nvPr/>
        </p:nvCxnSpPr>
        <p:spPr>
          <a:xfrm flipV="1">
            <a:off x="7327677" y="3368991"/>
            <a:ext cx="0" cy="1157926"/>
          </a:xfrm>
          <a:prstGeom prst="straightConnector1">
            <a:avLst/>
          </a:prstGeom>
          <a:ln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9">
            <a:extLst>
              <a:ext uri="{FF2B5EF4-FFF2-40B4-BE49-F238E27FC236}">
                <a16:creationId xmlns:a16="http://schemas.microsoft.com/office/drawing/2014/main" id="{DA30D766-43E2-2D47-BC32-7DDCE807C533}"/>
              </a:ext>
            </a:extLst>
          </p:cNvPr>
          <p:cNvCxnSpPr/>
          <p:nvPr/>
        </p:nvCxnSpPr>
        <p:spPr>
          <a:xfrm>
            <a:off x="6541860" y="4812669"/>
            <a:ext cx="414449" cy="738320"/>
          </a:xfrm>
          <a:prstGeom prst="straightConnector1">
            <a:avLst/>
          </a:prstGeom>
          <a:ln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꺾인 연결선 13">
            <a:extLst>
              <a:ext uri="{FF2B5EF4-FFF2-40B4-BE49-F238E27FC236}">
                <a16:creationId xmlns:a16="http://schemas.microsoft.com/office/drawing/2014/main" id="{97C619E0-BCCF-9147-98BF-8C17092F99DF}"/>
              </a:ext>
            </a:extLst>
          </p:cNvPr>
          <p:cNvCxnSpPr/>
          <p:nvPr/>
        </p:nvCxnSpPr>
        <p:spPr>
          <a:xfrm rot="5400000" flipH="1" flipV="1">
            <a:off x="3949536" y="4406284"/>
            <a:ext cx="736728" cy="1055436"/>
          </a:xfrm>
          <a:prstGeom prst="bentConnector2">
            <a:avLst/>
          </a:pr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34662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05A07-3352-8E49-A2F3-1C3007D1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020" y="523613"/>
            <a:ext cx="10427960" cy="1188720"/>
          </a:xfrm>
        </p:spPr>
        <p:txBody>
          <a:bodyPr/>
          <a:lstStyle/>
          <a:p>
            <a:r>
              <a:rPr lang="en-US" altLang="ko-KR" dirty="0" err="1"/>
              <a:t>BorderLayout</a:t>
            </a:r>
            <a:r>
              <a:rPr lang="en-US" altLang="ko-KR" dirty="0"/>
              <a:t> </a:t>
            </a:r>
            <a:r>
              <a:rPr lang="ko-KR" altLang="en-US" dirty="0" err="1"/>
              <a:t>생성자와</a:t>
            </a:r>
            <a:r>
              <a:rPr lang="ko-KR" altLang="en-US" dirty="0"/>
              <a:t> </a:t>
            </a:r>
            <a:r>
              <a:rPr lang="en-US" altLang="ko-KR" dirty="0"/>
              <a:t>add() </a:t>
            </a:r>
            <a:r>
              <a:rPr lang="ko-KR" altLang="en-US" dirty="0" err="1"/>
              <a:t>메소드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015CB0-5687-FD4A-9F77-CBC63DE77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2020" y="1995055"/>
            <a:ext cx="10427960" cy="4339331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dirty="0" err="1"/>
              <a:t>생성자</a:t>
            </a:r>
            <a:endParaRPr lang="en-US" altLang="ko-KR" dirty="0"/>
          </a:p>
          <a:p>
            <a:pPr lvl="1"/>
            <a:r>
              <a:rPr lang="en-US" altLang="ko-KR" dirty="0" err="1"/>
              <a:t>BorderLayout</a:t>
            </a:r>
            <a:r>
              <a:rPr lang="en-US" altLang="ko-KR" dirty="0"/>
              <a:t>()</a:t>
            </a:r>
          </a:p>
          <a:p>
            <a:pPr lvl="1"/>
            <a:r>
              <a:rPr lang="en-US" altLang="ko-KR" dirty="0" err="1"/>
              <a:t>BorderLayout</a:t>
            </a:r>
            <a:r>
              <a:rPr lang="en-US" altLang="ko-KR" dirty="0"/>
              <a:t>(</a:t>
            </a:r>
            <a:r>
              <a:rPr lang="en-US" altLang="ko-KR" dirty="0" err="1"/>
              <a:t>int</a:t>
            </a:r>
            <a:r>
              <a:rPr lang="en-US" altLang="ko-KR" dirty="0"/>
              <a:t> </a:t>
            </a:r>
            <a:r>
              <a:rPr lang="en-US" altLang="ko-KR" dirty="0" err="1"/>
              <a:t>hGap</a:t>
            </a:r>
            <a:r>
              <a:rPr lang="en-US" altLang="ko-KR" dirty="0"/>
              <a:t>, </a:t>
            </a:r>
            <a:r>
              <a:rPr lang="en-US" altLang="ko-KR" dirty="0" err="1"/>
              <a:t>int</a:t>
            </a:r>
            <a:r>
              <a:rPr lang="en-US" altLang="ko-KR" dirty="0"/>
              <a:t> </a:t>
            </a:r>
            <a:r>
              <a:rPr lang="en-US" altLang="ko-KR" dirty="0" err="1"/>
              <a:t>vGap</a:t>
            </a:r>
            <a:r>
              <a:rPr lang="en-US" altLang="ko-KR" dirty="0"/>
              <a:t>)</a:t>
            </a:r>
          </a:p>
          <a:p>
            <a:pPr lvl="2"/>
            <a:r>
              <a:rPr lang="en-US" altLang="ko-KR" dirty="0" err="1"/>
              <a:t>hGap</a:t>
            </a:r>
            <a:r>
              <a:rPr lang="en-US" altLang="ko-KR" dirty="0"/>
              <a:t> : </a:t>
            </a:r>
            <a:r>
              <a:rPr lang="ko-KR" altLang="en-US" dirty="0"/>
              <a:t>좌우 두 컴포넌트 사이의 수평 간격</a:t>
            </a:r>
            <a:r>
              <a:rPr lang="en-US" altLang="ko-KR" dirty="0"/>
              <a:t>, </a:t>
            </a:r>
            <a:r>
              <a:rPr lang="ko-KR" altLang="en-US" dirty="0"/>
              <a:t>픽셀 단위</a:t>
            </a:r>
            <a:r>
              <a:rPr lang="en-US" altLang="ko-KR" dirty="0"/>
              <a:t>(</a:t>
            </a:r>
            <a:r>
              <a:rPr lang="ko-KR" altLang="en-US" dirty="0"/>
              <a:t>디폴트 </a:t>
            </a:r>
            <a:r>
              <a:rPr lang="en-US" altLang="ko-KR" dirty="0"/>
              <a:t>: 0)</a:t>
            </a:r>
          </a:p>
          <a:p>
            <a:pPr lvl="2"/>
            <a:r>
              <a:rPr lang="en-US" altLang="ko-KR" dirty="0" err="1"/>
              <a:t>vGap</a:t>
            </a:r>
            <a:r>
              <a:rPr lang="en-US" altLang="ko-KR" dirty="0"/>
              <a:t> : </a:t>
            </a:r>
            <a:r>
              <a:rPr lang="ko-KR" altLang="en-US" dirty="0"/>
              <a:t>상하 두 컴포넌트 사이의 수직 간격</a:t>
            </a:r>
            <a:r>
              <a:rPr lang="en-US" altLang="ko-KR" dirty="0"/>
              <a:t>, </a:t>
            </a:r>
            <a:r>
              <a:rPr lang="ko-KR" altLang="en-US" dirty="0"/>
              <a:t>픽셀 단위</a:t>
            </a:r>
            <a:r>
              <a:rPr lang="en-US" altLang="ko-KR" dirty="0"/>
              <a:t>(</a:t>
            </a:r>
            <a:r>
              <a:rPr lang="ko-KR" altLang="en-US" dirty="0"/>
              <a:t>디폴트 </a:t>
            </a:r>
            <a:r>
              <a:rPr lang="en-US" altLang="ko-KR" dirty="0"/>
              <a:t>: 0)</a:t>
            </a:r>
          </a:p>
          <a:p>
            <a:pPr lvl="2"/>
            <a:endParaRPr lang="ko-KR" altLang="en-US" dirty="0"/>
          </a:p>
          <a:p>
            <a:r>
              <a:rPr lang="en-US" altLang="ko-KR" dirty="0"/>
              <a:t>add() </a:t>
            </a:r>
            <a:r>
              <a:rPr lang="ko-KR" altLang="en-US" dirty="0" err="1"/>
              <a:t>메소드</a:t>
            </a:r>
            <a:endParaRPr lang="en-US" altLang="ko-KR" dirty="0"/>
          </a:p>
          <a:p>
            <a:pPr lvl="1"/>
            <a:r>
              <a:rPr lang="en-US" altLang="ko-KR" dirty="0"/>
              <a:t>void add(Component comp, </a:t>
            </a:r>
            <a:r>
              <a:rPr lang="en-US" altLang="ko-KR" dirty="0" err="1"/>
              <a:t>int</a:t>
            </a:r>
            <a:r>
              <a:rPr lang="en-US" altLang="ko-KR" dirty="0"/>
              <a:t> index) </a:t>
            </a:r>
          </a:p>
          <a:p>
            <a:pPr lvl="2"/>
            <a:r>
              <a:rPr lang="en-US" altLang="ko-KR" dirty="0"/>
              <a:t>comp </a:t>
            </a:r>
            <a:r>
              <a:rPr lang="ko-KR" altLang="en-US" dirty="0"/>
              <a:t>컴포넌트를 </a:t>
            </a:r>
            <a:r>
              <a:rPr lang="en-US" altLang="ko-KR" dirty="0"/>
              <a:t>index </a:t>
            </a:r>
            <a:r>
              <a:rPr lang="ko-KR" altLang="en-US" dirty="0"/>
              <a:t>위치에 삽입한다</a:t>
            </a:r>
            <a:r>
              <a:rPr lang="en-US" altLang="ko-KR" dirty="0"/>
              <a:t>.</a:t>
            </a:r>
          </a:p>
          <a:p>
            <a:pPr lvl="2"/>
            <a:r>
              <a:rPr lang="en-US" altLang="ko-KR" dirty="0"/>
              <a:t>index : </a:t>
            </a:r>
            <a:r>
              <a:rPr lang="ko-KR" altLang="en-US" dirty="0"/>
              <a:t>컴포넌트의 위치</a:t>
            </a:r>
          </a:p>
          <a:p>
            <a:pPr lvl="2" indent="0">
              <a:buNone/>
            </a:pPr>
            <a:r>
              <a:rPr lang="ko-KR" altLang="en-US" dirty="0"/>
              <a:t>            동 </a:t>
            </a:r>
            <a:r>
              <a:rPr lang="en-US" altLang="ko-KR" dirty="0"/>
              <a:t>: </a:t>
            </a:r>
            <a:r>
              <a:rPr lang="en-US" altLang="ko-KR" dirty="0" err="1"/>
              <a:t>BorderLayout.EAST</a:t>
            </a:r>
            <a:r>
              <a:rPr lang="en-US" altLang="ko-KR" dirty="0"/>
              <a:t>      </a:t>
            </a:r>
            <a:r>
              <a:rPr lang="ko-KR" altLang="en-US" dirty="0"/>
              <a:t>서 </a:t>
            </a:r>
            <a:r>
              <a:rPr lang="en-US" altLang="ko-KR" dirty="0"/>
              <a:t>: </a:t>
            </a:r>
            <a:r>
              <a:rPr lang="en-US" altLang="ko-KR" dirty="0" err="1"/>
              <a:t>BorderLayout.WEST</a:t>
            </a:r>
            <a:endParaRPr lang="en-US" altLang="ko-KR" dirty="0"/>
          </a:p>
          <a:p>
            <a:pPr lvl="2" indent="0">
              <a:buNone/>
            </a:pPr>
            <a:r>
              <a:rPr lang="ko-KR" altLang="en-US" dirty="0"/>
              <a:t>            남 </a:t>
            </a:r>
            <a:r>
              <a:rPr lang="en-US" altLang="ko-KR" dirty="0"/>
              <a:t>: </a:t>
            </a:r>
            <a:r>
              <a:rPr lang="en-US" altLang="ko-KR" dirty="0" err="1"/>
              <a:t>BorderLayout.SOUTH</a:t>
            </a:r>
            <a:r>
              <a:rPr lang="en-US" altLang="ko-KR" dirty="0"/>
              <a:t>    </a:t>
            </a:r>
            <a:r>
              <a:rPr lang="ko-KR" altLang="en-US" dirty="0"/>
              <a:t>북 </a:t>
            </a:r>
            <a:r>
              <a:rPr lang="en-US" altLang="ko-KR" dirty="0"/>
              <a:t>: </a:t>
            </a:r>
            <a:r>
              <a:rPr lang="en-US" altLang="ko-KR" dirty="0" err="1"/>
              <a:t>BorderLayout.NORTH</a:t>
            </a:r>
            <a:endParaRPr lang="en-US" altLang="ko-KR" dirty="0"/>
          </a:p>
          <a:p>
            <a:pPr lvl="2" indent="0">
              <a:buNone/>
            </a:pPr>
            <a:r>
              <a:rPr lang="ko-KR" altLang="en-US" dirty="0"/>
              <a:t>            중앙 </a:t>
            </a:r>
            <a:r>
              <a:rPr lang="en-US" altLang="ko-KR" dirty="0"/>
              <a:t>: </a:t>
            </a:r>
            <a:r>
              <a:rPr lang="en-US" altLang="ko-KR" dirty="0" err="1"/>
              <a:t>BorderLayout.CENTER</a:t>
            </a:r>
            <a:endParaRPr lang="ko-KR" alt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93992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05A07-3352-8E49-A2F3-1C3007D1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020" y="523613"/>
            <a:ext cx="10427960" cy="758922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4CC0938-0FBF-844E-96B0-DD89F59DCD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2019" y="1426083"/>
            <a:ext cx="4633671" cy="5164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3211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05A07-3352-8E49-A2F3-1C3007D1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020" y="523613"/>
            <a:ext cx="10427960" cy="1188720"/>
          </a:xfrm>
        </p:spPr>
        <p:txBody>
          <a:bodyPr/>
          <a:lstStyle/>
          <a:p>
            <a:r>
              <a:rPr lang="en-US" altLang="ko-KR" dirty="0" err="1"/>
              <a:t>GridLayout</a:t>
            </a:r>
            <a:r>
              <a:rPr lang="en-US" altLang="ko-KR" dirty="0"/>
              <a:t> </a:t>
            </a:r>
            <a:r>
              <a:rPr lang="ko-KR" altLang="en-US" dirty="0" err="1"/>
              <a:t>배치관리자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015CB0-5687-FD4A-9F77-CBC63DE77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2020" y="1995055"/>
            <a:ext cx="10427960" cy="4339331"/>
          </a:xfrm>
        </p:spPr>
        <p:txBody>
          <a:bodyPr>
            <a:normAutofit/>
          </a:bodyPr>
          <a:lstStyle/>
          <a:p>
            <a:r>
              <a:rPr lang="ko-KR" altLang="en-US" dirty="0" err="1"/>
              <a:t>배치방법</a:t>
            </a:r>
            <a:endParaRPr lang="en-US" altLang="ko-KR" dirty="0"/>
          </a:p>
          <a:p>
            <a:pPr lvl="1"/>
            <a:r>
              <a:rPr lang="ko-KR" altLang="en-US" dirty="0"/>
              <a:t>컨테이너 공간을 동일한 사각형 격자</a:t>
            </a:r>
            <a:r>
              <a:rPr lang="en-US" altLang="ko-KR" dirty="0"/>
              <a:t>(</a:t>
            </a:r>
            <a:r>
              <a:rPr lang="ko-KR" altLang="en-US" dirty="0"/>
              <a:t>그리드</a:t>
            </a:r>
            <a:r>
              <a:rPr lang="en-US" altLang="ko-KR" dirty="0"/>
              <a:t>)</a:t>
            </a:r>
            <a:r>
              <a:rPr lang="ko-KR" altLang="en-US" dirty="0"/>
              <a:t>로 분할하고 각 셀에 컴포넌트 하나씩 배치</a:t>
            </a:r>
            <a:endParaRPr lang="en-US" altLang="ko-KR" dirty="0"/>
          </a:p>
          <a:p>
            <a:pPr lvl="2"/>
            <a:r>
              <a:rPr lang="ko-KR" altLang="en-US" dirty="0" err="1"/>
              <a:t>생성자에</a:t>
            </a:r>
            <a:r>
              <a:rPr lang="ko-KR" altLang="en-US" dirty="0"/>
              <a:t> 행수와 열수 지정</a:t>
            </a:r>
            <a:endParaRPr lang="en-US" altLang="ko-KR" dirty="0"/>
          </a:p>
          <a:p>
            <a:pPr lvl="2"/>
            <a:r>
              <a:rPr lang="ko-KR" altLang="en-US" dirty="0"/>
              <a:t>셀에 왼쪽에서 오른쪽으로</a:t>
            </a:r>
            <a:r>
              <a:rPr lang="en-US" altLang="ko-KR" dirty="0"/>
              <a:t>, </a:t>
            </a:r>
            <a:r>
              <a:rPr lang="ko-KR" altLang="en-US" dirty="0"/>
              <a:t>다시 위에서 아래로 순서대로 배치</a:t>
            </a:r>
            <a:endParaRPr lang="en-US" altLang="ko-KR" dirty="0"/>
          </a:p>
          <a:p>
            <a:endParaRPr lang="en-US" dirty="0"/>
          </a:p>
        </p:txBody>
      </p:sp>
      <p:pic>
        <p:nvPicPr>
          <p:cNvPr id="4" name="그림 4">
            <a:extLst>
              <a:ext uri="{FF2B5EF4-FFF2-40B4-BE49-F238E27FC236}">
                <a16:creationId xmlns:a16="http://schemas.microsoft.com/office/drawing/2014/main" id="{0469C16D-44D1-4548-9060-E1A8F5F5B8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2198" y="3939640"/>
            <a:ext cx="2737829" cy="184517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D8C9EEB-6376-7642-AB4D-DA69EBA83482}"/>
              </a:ext>
            </a:extLst>
          </p:cNvPr>
          <p:cNvSpPr txBox="1"/>
          <p:nvPr/>
        </p:nvSpPr>
        <p:spPr>
          <a:xfrm>
            <a:off x="5037333" y="5124867"/>
            <a:ext cx="261013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altLang="ko-KR" sz="1200"/>
              <a:t> 4x3 </a:t>
            </a:r>
            <a:r>
              <a:rPr lang="ko-KR" altLang="en-US" sz="1200"/>
              <a:t>그리드 레이아웃 설정</a:t>
            </a:r>
            <a:endParaRPr lang="en-US" altLang="ko-KR" sz="1200"/>
          </a:p>
          <a:p>
            <a:pPr>
              <a:buFont typeface="Arial" pitchFamily="34" charset="0"/>
              <a:buChar char="•"/>
            </a:pPr>
            <a:r>
              <a:rPr lang="ko-KR" altLang="en-US" sz="1200"/>
              <a:t> 총 </a:t>
            </a:r>
            <a:r>
              <a:rPr lang="en-US" altLang="ko-KR" sz="1200"/>
              <a:t>11 </a:t>
            </a:r>
            <a:r>
              <a:rPr lang="ko-KR" altLang="en-US" sz="1200"/>
              <a:t>개의 버튼이 순서대로 </a:t>
            </a:r>
            <a:r>
              <a:rPr lang="en-US" altLang="ko-KR" sz="1200"/>
              <a:t>add </a:t>
            </a:r>
            <a:r>
              <a:rPr lang="ko-KR" altLang="en-US" sz="1200"/>
              <a:t>됨</a:t>
            </a:r>
            <a:endParaRPr lang="en-US" altLang="ko-KR" sz="1200"/>
          </a:p>
          <a:p>
            <a:pPr>
              <a:buFont typeface="Arial" pitchFamily="34" charset="0"/>
              <a:buChar char="•"/>
            </a:pPr>
            <a:r>
              <a:rPr lang="ko-KR" altLang="en-US" sz="1200"/>
              <a:t> 수직 간격 </a:t>
            </a:r>
            <a:r>
              <a:rPr lang="en-US" altLang="ko-KR" sz="1200"/>
              <a:t>vGap : 5 </a:t>
            </a:r>
            <a:r>
              <a:rPr lang="ko-KR" altLang="en-US" sz="1200"/>
              <a:t>픽셀</a:t>
            </a:r>
            <a:endParaRPr lang="en-US" altLang="ko-KR" sz="1200"/>
          </a:p>
          <a:p>
            <a:pPr>
              <a:buFont typeface="Arial" pitchFamily="34" charset="0"/>
              <a:buChar char="•"/>
            </a:pPr>
            <a:r>
              <a:rPr lang="ko-KR" altLang="en-US" sz="1200"/>
              <a:t> 수평 간격 </a:t>
            </a:r>
            <a:r>
              <a:rPr lang="en-US" altLang="ko-KR" sz="1200"/>
              <a:t>hGap : 5 </a:t>
            </a:r>
            <a:r>
              <a:rPr lang="ko-KR" altLang="en-US" sz="1200"/>
              <a:t>픽셀</a:t>
            </a:r>
            <a:endParaRPr lang="ko-KR" altLang="en-US" sz="1200" dirty="0"/>
          </a:p>
        </p:txBody>
      </p:sp>
      <p:sp>
        <p:nvSpPr>
          <p:cNvPr id="6" name="자유형 6">
            <a:extLst>
              <a:ext uri="{FF2B5EF4-FFF2-40B4-BE49-F238E27FC236}">
                <a16:creationId xmlns:a16="http://schemas.microsoft.com/office/drawing/2014/main" id="{50FE1452-2935-204C-9711-E9BAEB955064}"/>
              </a:ext>
            </a:extLst>
          </p:cNvPr>
          <p:cNvSpPr/>
          <p:nvPr/>
        </p:nvSpPr>
        <p:spPr>
          <a:xfrm>
            <a:off x="1975140" y="4406343"/>
            <a:ext cx="2591947" cy="1270000"/>
          </a:xfrm>
          <a:custGeom>
            <a:avLst/>
            <a:gdLst>
              <a:gd name="connsiteX0" fmla="*/ 310054 w 2806261"/>
              <a:gd name="connsiteY0" fmla="*/ 19269 h 1270000"/>
              <a:gd name="connsiteX1" fmla="*/ 2212427 w 2806261"/>
              <a:gd name="connsiteY1" fmla="*/ 19269 h 1270000"/>
              <a:gd name="connsiteX2" fmla="*/ 2496206 w 2806261"/>
              <a:gd name="connsiteY2" fmla="*/ 134883 h 1270000"/>
              <a:gd name="connsiteX3" fmla="*/ 352096 w 2806261"/>
              <a:gd name="connsiteY3" fmla="*/ 345090 h 1270000"/>
              <a:gd name="connsiteX4" fmla="*/ 667406 w 2806261"/>
              <a:gd name="connsiteY4" fmla="*/ 471214 h 1270000"/>
              <a:gd name="connsiteX5" fmla="*/ 2191406 w 2806261"/>
              <a:gd name="connsiteY5" fmla="*/ 460704 h 1270000"/>
              <a:gd name="connsiteX6" fmla="*/ 2391102 w 2806261"/>
              <a:gd name="connsiteY6" fmla="*/ 618359 h 1270000"/>
              <a:gd name="connsiteX7" fmla="*/ 331075 w 2806261"/>
              <a:gd name="connsiteY7" fmla="*/ 744483 h 1270000"/>
              <a:gd name="connsiteX8" fmla="*/ 541282 w 2806261"/>
              <a:gd name="connsiteY8" fmla="*/ 860097 h 1270000"/>
              <a:gd name="connsiteX9" fmla="*/ 2233447 w 2806261"/>
              <a:gd name="connsiteY9" fmla="*/ 870607 h 1270000"/>
              <a:gd name="connsiteX10" fmla="*/ 2412123 w 2806261"/>
              <a:gd name="connsiteY10" fmla="*/ 1017752 h 1270000"/>
              <a:gd name="connsiteX11" fmla="*/ 320565 w 2806261"/>
              <a:gd name="connsiteY11" fmla="*/ 1133366 h 1270000"/>
              <a:gd name="connsiteX12" fmla="*/ 488730 w 2806261"/>
              <a:gd name="connsiteY12" fmla="*/ 1217449 h 1270000"/>
              <a:gd name="connsiteX13" fmla="*/ 2065282 w 2806261"/>
              <a:gd name="connsiteY13" fmla="*/ 1270000 h 127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806261" h="1270000">
                <a:moveTo>
                  <a:pt x="310054" y="19269"/>
                </a:moveTo>
                <a:cubicBezTo>
                  <a:pt x="1079061" y="9634"/>
                  <a:pt x="1848068" y="0"/>
                  <a:pt x="2212427" y="19269"/>
                </a:cubicBezTo>
                <a:cubicBezTo>
                  <a:pt x="2576786" y="38538"/>
                  <a:pt x="2806261" y="80580"/>
                  <a:pt x="2496206" y="134883"/>
                </a:cubicBezTo>
                <a:cubicBezTo>
                  <a:pt x="2186151" y="189186"/>
                  <a:pt x="656896" y="289035"/>
                  <a:pt x="352096" y="345090"/>
                </a:cubicBezTo>
                <a:cubicBezTo>
                  <a:pt x="47296" y="401145"/>
                  <a:pt x="360854" y="451945"/>
                  <a:pt x="667406" y="471214"/>
                </a:cubicBezTo>
                <a:cubicBezTo>
                  <a:pt x="973958" y="490483"/>
                  <a:pt x="1904123" y="436180"/>
                  <a:pt x="2191406" y="460704"/>
                </a:cubicBezTo>
                <a:cubicBezTo>
                  <a:pt x="2478689" y="485228"/>
                  <a:pt x="2701157" y="571063"/>
                  <a:pt x="2391102" y="618359"/>
                </a:cubicBezTo>
                <a:cubicBezTo>
                  <a:pt x="2081047" y="665655"/>
                  <a:pt x="639378" y="704193"/>
                  <a:pt x="331075" y="744483"/>
                </a:cubicBezTo>
                <a:cubicBezTo>
                  <a:pt x="22772" y="784773"/>
                  <a:pt x="224220" y="839076"/>
                  <a:pt x="541282" y="860097"/>
                </a:cubicBezTo>
                <a:cubicBezTo>
                  <a:pt x="858344" y="881118"/>
                  <a:pt x="1921640" y="844331"/>
                  <a:pt x="2233447" y="870607"/>
                </a:cubicBezTo>
                <a:cubicBezTo>
                  <a:pt x="2545254" y="896883"/>
                  <a:pt x="2730937" y="973959"/>
                  <a:pt x="2412123" y="1017752"/>
                </a:cubicBezTo>
                <a:cubicBezTo>
                  <a:pt x="2093309" y="1061545"/>
                  <a:pt x="641130" y="1100083"/>
                  <a:pt x="320565" y="1133366"/>
                </a:cubicBezTo>
                <a:cubicBezTo>
                  <a:pt x="0" y="1166649"/>
                  <a:pt x="197944" y="1194677"/>
                  <a:pt x="488730" y="1217449"/>
                </a:cubicBezTo>
                <a:cubicBezTo>
                  <a:pt x="779516" y="1240221"/>
                  <a:pt x="1422399" y="1255110"/>
                  <a:pt x="2065282" y="1270000"/>
                </a:cubicBezTo>
              </a:path>
            </a:pathLst>
          </a:cu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2">
            <a:extLst>
              <a:ext uri="{FF2B5EF4-FFF2-40B4-BE49-F238E27FC236}">
                <a16:creationId xmlns:a16="http://schemas.microsoft.com/office/drawing/2014/main" id="{D0605419-F37E-ED44-BBED-C737F434E492}"/>
              </a:ext>
            </a:extLst>
          </p:cNvPr>
          <p:cNvSpPr/>
          <p:nvPr/>
        </p:nvSpPr>
        <p:spPr>
          <a:xfrm>
            <a:off x="4958471" y="4083178"/>
            <a:ext cx="5338370" cy="6463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 err="1"/>
              <a:t>container.setLayout</a:t>
            </a:r>
            <a:r>
              <a:rPr lang="en-US" altLang="ko-KR" sz="1200" dirty="0"/>
              <a:t>(new </a:t>
            </a:r>
            <a:r>
              <a:rPr lang="en-US" altLang="ko-KR" sz="1200" dirty="0" err="1"/>
              <a:t>GridLayout</a:t>
            </a:r>
            <a:r>
              <a:rPr lang="en-US" altLang="ko-KR" sz="1200" dirty="0"/>
              <a:t>(4,3,5,5)); // 4×3 </a:t>
            </a:r>
            <a:r>
              <a:rPr lang="ko-KR" altLang="en-US" sz="1200" dirty="0"/>
              <a:t>분할로 컴포넌트 배치</a:t>
            </a:r>
          </a:p>
          <a:p>
            <a:r>
              <a:rPr lang="en-US" altLang="ko-KR" sz="1200" dirty="0" err="1"/>
              <a:t>container.add</a:t>
            </a:r>
            <a:r>
              <a:rPr lang="en-US" altLang="ko-KR" sz="1200" dirty="0"/>
              <a:t>(new </a:t>
            </a:r>
            <a:r>
              <a:rPr lang="en-US" altLang="ko-KR" sz="1200" dirty="0" err="1"/>
              <a:t>JButton</a:t>
            </a:r>
            <a:r>
              <a:rPr lang="en-US" altLang="ko-KR" sz="1200" dirty="0"/>
              <a:t>("1")); // </a:t>
            </a:r>
            <a:r>
              <a:rPr lang="ko-KR" altLang="en-US" sz="1200" dirty="0"/>
              <a:t>상단 왼쪽 첫 번째 셀에 버튼 배치</a:t>
            </a:r>
          </a:p>
          <a:p>
            <a:r>
              <a:rPr lang="en-US" altLang="ko-KR" sz="1200" dirty="0" err="1"/>
              <a:t>container.add</a:t>
            </a:r>
            <a:r>
              <a:rPr lang="en-US" altLang="ko-KR" sz="1200" dirty="0"/>
              <a:t>(new </a:t>
            </a:r>
            <a:r>
              <a:rPr lang="en-US" altLang="ko-KR" sz="1200" dirty="0" err="1"/>
              <a:t>JButton</a:t>
            </a:r>
            <a:r>
              <a:rPr lang="en-US" altLang="ko-KR" sz="1200" dirty="0"/>
              <a:t>("2")); // </a:t>
            </a:r>
            <a:r>
              <a:rPr lang="ko-KR" altLang="en-US" sz="1200" dirty="0"/>
              <a:t>그 옆 셀에 버튼 배치</a:t>
            </a:r>
          </a:p>
        </p:txBody>
      </p:sp>
    </p:spTree>
    <p:extLst>
      <p:ext uri="{BB962C8B-B14F-4D97-AF65-F5344CB8AC3E}">
        <p14:creationId xmlns:p14="http://schemas.microsoft.com/office/powerpoint/2010/main" val="45759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05A07-3352-8E49-A2F3-1C3007D1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020" y="523613"/>
            <a:ext cx="10427960" cy="1188720"/>
          </a:xfrm>
        </p:spPr>
        <p:txBody>
          <a:bodyPr/>
          <a:lstStyle/>
          <a:p>
            <a:r>
              <a:rPr lang="en-US" altLang="ko-KR" dirty="0" err="1"/>
              <a:t>GridLayout</a:t>
            </a:r>
            <a:r>
              <a:rPr lang="en-US" altLang="ko-KR" dirty="0"/>
              <a:t> </a:t>
            </a:r>
            <a:r>
              <a:rPr lang="ko-KR" altLang="en-US" dirty="0" err="1"/>
              <a:t>생성자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015CB0-5687-FD4A-9F77-CBC63DE77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2020" y="1995055"/>
            <a:ext cx="10427960" cy="4339331"/>
          </a:xfrm>
        </p:spPr>
        <p:txBody>
          <a:bodyPr>
            <a:normAutofit/>
          </a:bodyPr>
          <a:lstStyle/>
          <a:p>
            <a:r>
              <a:rPr lang="ko-KR" altLang="en-US" dirty="0" err="1"/>
              <a:t>생성자</a:t>
            </a:r>
            <a:endParaRPr lang="en-US" altLang="ko-KR" dirty="0"/>
          </a:p>
          <a:p>
            <a:pPr lvl="1"/>
            <a:r>
              <a:rPr lang="en-US" altLang="ko-KR" dirty="0" err="1"/>
              <a:t>GridLayout</a:t>
            </a:r>
            <a:r>
              <a:rPr lang="en-US" altLang="ko-KR" dirty="0"/>
              <a:t>()</a:t>
            </a:r>
          </a:p>
          <a:p>
            <a:pPr lvl="1"/>
            <a:r>
              <a:rPr lang="en-US" altLang="ko-KR" dirty="0" err="1"/>
              <a:t>GridLayout</a:t>
            </a:r>
            <a:r>
              <a:rPr lang="en-US" altLang="ko-KR" dirty="0"/>
              <a:t>(</a:t>
            </a:r>
            <a:r>
              <a:rPr lang="en-US" altLang="ko-KR" dirty="0" err="1"/>
              <a:t>int</a:t>
            </a:r>
            <a:r>
              <a:rPr lang="en-US" altLang="ko-KR" dirty="0"/>
              <a:t> rows, </a:t>
            </a:r>
            <a:r>
              <a:rPr lang="en-US" altLang="ko-KR" dirty="0" err="1"/>
              <a:t>int</a:t>
            </a:r>
            <a:r>
              <a:rPr lang="en-US" altLang="ko-KR" dirty="0"/>
              <a:t> cols)</a:t>
            </a:r>
          </a:p>
          <a:p>
            <a:pPr lvl="1"/>
            <a:r>
              <a:rPr lang="en-US" altLang="ko-KR" dirty="0" err="1"/>
              <a:t>GridLayout</a:t>
            </a:r>
            <a:r>
              <a:rPr lang="en-US" altLang="ko-KR" dirty="0"/>
              <a:t>(</a:t>
            </a:r>
            <a:r>
              <a:rPr lang="en-US" altLang="ko-KR" dirty="0" err="1"/>
              <a:t>int</a:t>
            </a:r>
            <a:r>
              <a:rPr lang="en-US" altLang="ko-KR" dirty="0"/>
              <a:t> rows, </a:t>
            </a:r>
            <a:r>
              <a:rPr lang="en-US" altLang="ko-KR" dirty="0" err="1"/>
              <a:t>int</a:t>
            </a:r>
            <a:r>
              <a:rPr lang="en-US" altLang="ko-KR" dirty="0"/>
              <a:t> cols, </a:t>
            </a:r>
            <a:r>
              <a:rPr lang="en-US" altLang="ko-KR" dirty="0" err="1"/>
              <a:t>int</a:t>
            </a:r>
            <a:r>
              <a:rPr lang="en-US" altLang="ko-KR" dirty="0"/>
              <a:t> </a:t>
            </a:r>
            <a:r>
              <a:rPr lang="en-US" altLang="ko-KR" dirty="0" err="1"/>
              <a:t>hGap</a:t>
            </a:r>
            <a:r>
              <a:rPr lang="en-US" altLang="ko-KR" dirty="0"/>
              <a:t>, </a:t>
            </a:r>
            <a:r>
              <a:rPr lang="en-US" altLang="ko-KR" dirty="0" err="1"/>
              <a:t>int</a:t>
            </a:r>
            <a:r>
              <a:rPr lang="en-US" altLang="ko-KR" dirty="0"/>
              <a:t> </a:t>
            </a:r>
            <a:r>
              <a:rPr lang="en-US" altLang="ko-KR" dirty="0" err="1"/>
              <a:t>vGap</a:t>
            </a:r>
            <a:r>
              <a:rPr lang="en-US" altLang="ko-KR" dirty="0"/>
              <a:t>)</a:t>
            </a:r>
          </a:p>
          <a:p>
            <a:pPr lvl="2"/>
            <a:r>
              <a:rPr lang="en-US" altLang="ko-KR" dirty="0"/>
              <a:t>rows : </a:t>
            </a:r>
            <a:r>
              <a:rPr lang="ko-KR" altLang="en-US" dirty="0"/>
              <a:t>격자의 행수</a:t>
            </a:r>
            <a:r>
              <a:rPr lang="en-US" altLang="ko-KR" dirty="0"/>
              <a:t> (</a:t>
            </a:r>
            <a:r>
              <a:rPr lang="ko-KR" altLang="en-US" dirty="0"/>
              <a:t>디폴트 </a:t>
            </a:r>
            <a:r>
              <a:rPr lang="en-US" altLang="ko-KR" dirty="0"/>
              <a:t>: 1)</a:t>
            </a:r>
          </a:p>
          <a:p>
            <a:pPr lvl="2"/>
            <a:r>
              <a:rPr lang="en-US" altLang="ko-KR" dirty="0"/>
              <a:t>cols : </a:t>
            </a:r>
            <a:r>
              <a:rPr lang="ko-KR" altLang="en-US" dirty="0"/>
              <a:t>격자의 열수</a:t>
            </a:r>
            <a:r>
              <a:rPr lang="en-US" altLang="ko-KR" dirty="0"/>
              <a:t> (</a:t>
            </a:r>
            <a:r>
              <a:rPr lang="ko-KR" altLang="en-US" dirty="0"/>
              <a:t>디폴트 </a:t>
            </a:r>
            <a:r>
              <a:rPr lang="en-US" altLang="ko-KR" dirty="0"/>
              <a:t>: 1)</a:t>
            </a:r>
          </a:p>
          <a:p>
            <a:pPr lvl="2"/>
            <a:r>
              <a:rPr lang="en-US" altLang="ko-KR" dirty="0" err="1"/>
              <a:t>hGap</a:t>
            </a:r>
            <a:r>
              <a:rPr lang="en-US" altLang="ko-KR" dirty="0"/>
              <a:t> : </a:t>
            </a:r>
            <a:r>
              <a:rPr lang="ko-KR" altLang="en-US" dirty="0"/>
              <a:t>좌우 두 컴포넌트 사이의 수평 간격</a:t>
            </a:r>
            <a:r>
              <a:rPr lang="en-US" altLang="ko-KR" dirty="0"/>
              <a:t>, </a:t>
            </a:r>
            <a:r>
              <a:rPr lang="ko-KR" altLang="en-US" dirty="0"/>
              <a:t>픽셀 단위</a:t>
            </a:r>
            <a:r>
              <a:rPr lang="en-US" altLang="ko-KR" dirty="0"/>
              <a:t>(</a:t>
            </a:r>
            <a:r>
              <a:rPr lang="ko-KR" altLang="en-US" dirty="0"/>
              <a:t>디폴트 </a:t>
            </a:r>
            <a:r>
              <a:rPr lang="en-US" altLang="ko-KR" dirty="0"/>
              <a:t>: 0)</a:t>
            </a:r>
          </a:p>
          <a:p>
            <a:pPr lvl="2"/>
            <a:r>
              <a:rPr lang="en-US" altLang="ko-KR" dirty="0" err="1"/>
              <a:t>vGap</a:t>
            </a:r>
            <a:r>
              <a:rPr lang="en-US" altLang="ko-KR" dirty="0"/>
              <a:t> : </a:t>
            </a:r>
            <a:r>
              <a:rPr lang="ko-KR" altLang="en-US" dirty="0"/>
              <a:t>상하 두 컴포넌트 사이의 수직 간격</a:t>
            </a:r>
            <a:r>
              <a:rPr lang="en-US" altLang="ko-KR" dirty="0"/>
              <a:t>, </a:t>
            </a:r>
            <a:r>
              <a:rPr lang="ko-KR" altLang="en-US" dirty="0"/>
              <a:t>픽셀 단위</a:t>
            </a:r>
            <a:r>
              <a:rPr lang="en-US" altLang="ko-KR" dirty="0"/>
              <a:t>(</a:t>
            </a:r>
            <a:r>
              <a:rPr lang="ko-KR" altLang="en-US" dirty="0"/>
              <a:t>디폴트 </a:t>
            </a:r>
            <a:r>
              <a:rPr lang="en-US" altLang="ko-KR" dirty="0"/>
              <a:t>: 0)</a:t>
            </a:r>
          </a:p>
          <a:p>
            <a:pPr lvl="2"/>
            <a:r>
              <a:rPr lang="en-US" altLang="ko-KR" dirty="0"/>
              <a:t>rows x cols </a:t>
            </a:r>
            <a:r>
              <a:rPr lang="ko-KR" altLang="en-US" dirty="0"/>
              <a:t>만큼의 셀을 가진 격자로 컨테이너 공간을 분할</a:t>
            </a:r>
            <a:r>
              <a:rPr lang="en-US" altLang="ko-KR" dirty="0"/>
              <a:t>, </a:t>
            </a:r>
            <a:r>
              <a:rPr lang="ko-KR" altLang="en-US" dirty="0"/>
              <a:t>배치</a:t>
            </a:r>
          </a:p>
          <a:p>
            <a:endParaRPr lang="ko-KR" alt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55236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05A07-3352-8E49-A2F3-1C3007D1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020" y="523613"/>
            <a:ext cx="10427960" cy="758922"/>
          </a:xfrm>
        </p:spPr>
        <p:txBody>
          <a:bodyPr/>
          <a:lstStyle/>
          <a:p>
            <a:r>
              <a:rPr lang="en-US" dirty="0" err="1"/>
              <a:t>Gridlayout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57E7C6-CD7C-ED49-B75F-7DEF52333F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021" y="1472540"/>
            <a:ext cx="4046240" cy="5149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00043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05A07-3352-8E49-A2F3-1C3007D1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020" y="523613"/>
            <a:ext cx="10427960" cy="758922"/>
          </a:xfrm>
        </p:spPr>
        <p:txBody>
          <a:bodyPr/>
          <a:lstStyle/>
          <a:p>
            <a:r>
              <a:rPr lang="en-US" dirty="0" err="1"/>
              <a:t>cardlayout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F6D53F-E06C-F94B-BE46-5B2B32F6A6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020" y="1422648"/>
            <a:ext cx="4815547" cy="52394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6221536-07D2-2B49-A36D-38C19C1028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1494" y="1392916"/>
            <a:ext cx="4938486" cy="5269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63409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05A07-3352-8E49-A2F3-1C3007D1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020" y="523613"/>
            <a:ext cx="10427960" cy="1188720"/>
          </a:xfrm>
        </p:spPr>
        <p:txBody>
          <a:bodyPr/>
          <a:lstStyle/>
          <a:p>
            <a:r>
              <a:rPr lang="ko-KR" altLang="en-US" dirty="0" err="1"/>
              <a:t>배치관리자</a:t>
            </a:r>
            <a:r>
              <a:rPr lang="ko-KR" altLang="en-US" dirty="0"/>
              <a:t> 없는 컨테이너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015CB0-5687-FD4A-9F77-CBC63DE77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2020" y="1995055"/>
            <a:ext cx="10427960" cy="4339331"/>
          </a:xfrm>
        </p:spPr>
        <p:txBody>
          <a:bodyPr>
            <a:normAutofit lnSpcReduction="10000"/>
          </a:bodyPr>
          <a:lstStyle/>
          <a:p>
            <a:r>
              <a:rPr lang="ko-KR" altLang="en-US" sz="2000" dirty="0"/>
              <a:t>배치관리자가 없는 컨테이너가 필요한 경우</a:t>
            </a:r>
            <a:endParaRPr lang="en-US" altLang="ko-KR" sz="2000" dirty="0"/>
          </a:p>
          <a:p>
            <a:pPr lvl="1"/>
            <a:r>
              <a:rPr lang="ko-KR" altLang="en-US" dirty="0"/>
              <a:t>응용프로그램에서 직접 컴포넌트의 크기와 위치를 결정하고자 하는 경우</a:t>
            </a:r>
            <a:endParaRPr lang="en-US" altLang="ko-KR" dirty="0"/>
          </a:p>
          <a:p>
            <a:pPr marL="365760" lvl="1" indent="0">
              <a:buNone/>
            </a:pPr>
            <a:r>
              <a:rPr lang="ko-KR" altLang="en-US" dirty="0"/>
              <a:t>    </a:t>
            </a:r>
            <a:r>
              <a:rPr lang="en-US" altLang="ko-KR" dirty="0"/>
              <a:t>1. </a:t>
            </a:r>
            <a:r>
              <a:rPr lang="ko-KR" altLang="en-US" dirty="0"/>
              <a:t>컴포넌트의 크기나 위치를 개발자 임의로 결정하고자 하는 경우</a:t>
            </a:r>
            <a:endParaRPr lang="en-US" altLang="ko-KR" dirty="0"/>
          </a:p>
          <a:p>
            <a:pPr marL="365760" lvl="1" indent="0">
              <a:buNone/>
            </a:pPr>
            <a:r>
              <a:rPr lang="ko-KR" altLang="en-US" dirty="0"/>
              <a:t>    </a:t>
            </a:r>
            <a:r>
              <a:rPr lang="en-US" altLang="ko-KR" dirty="0"/>
              <a:t>2. </a:t>
            </a:r>
            <a:r>
              <a:rPr lang="ko-KR" altLang="en-US" dirty="0"/>
              <a:t>게임 프로그램과 같이 시간이나 마우스</a:t>
            </a:r>
            <a:r>
              <a:rPr lang="en-US" altLang="ko-KR" dirty="0"/>
              <a:t>/</a:t>
            </a:r>
            <a:r>
              <a:rPr lang="ko-KR" altLang="en-US" dirty="0"/>
              <a:t>키보드의 입력에 따라 </a:t>
            </a:r>
            <a:endParaRPr lang="en-US" altLang="ko-KR" dirty="0"/>
          </a:p>
          <a:p>
            <a:pPr marL="365760" lvl="1" indent="0">
              <a:buNone/>
            </a:pPr>
            <a:r>
              <a:rPr lang="en-US" altLang="ko-KR" dirty="0"/>
              <a:t>       </a:t>
            </a:r>
            <a:r>
              <a:rPr lang="ko-KR" altLang="en-US" dirty="0"/>
              <a:t>컴포넌트들의 위치와 크기가 수시로 변하는 경우</a:t>
            </a:r>
            <a:endParaRPr lang="en-US" altLang="ko-KR" dirty="0"/>
          </a:p>
          <a:p>
            <a:pPr marL="365760" lvl="1" indent="0">
              <a:buNone/>
            </a:pPr>
            <a:r>
              <a:rPr lang="ko-KR" altLang="en-US" dirty="0"/>
              <a:t>    </a:t>
            </a:r>
            <a:r>
              <a:rPr lang="en-US" altLang="ko-KR" dirty="0"/>
              <a:t>3. </a:t>
            </a:r>
            <a:r>
              <a:rPr lang="ko-KR" altLang="en-US" dirty="0"/>
              <a:t>여러 컴포넌트들이 서로 겹쳐 출력하고자 하는 경우</a:t>
            </a:r>
            <a:endParaRPr lang="en-US" altLang="ko-KR" dirty="0"/>
          </a:p>
          <a:p>
            <a:endParaRPr lang="en-US" altLang="ko-KR" sz="2000" dirty="0"/>
          </a:p>
          <a:p>
            <a:r>
              <a:rPr lang="ko-KR" altLang="en-US" sz="2000" dirty="0"/>
              <a:t>컨테이너의 배치 관리자 제거 방법</a:t>
            </a:r>
            <a:endParaRPr lang="en-US" altLang="ko-KR" sz="2000" dirty="0"/>
          </a:p>
          <a:p>
            <a:pPr lvl="1"/>
            <a:r>
              <a:rPr lang="en-US" altLang="ko-KR" dirty="0" err="1"/>
              <a:t>container.setLayout</a:t>
            </a:r>
            <a:r>
              <a:rPr lang="en-US" altLang="ko-KR" dirty="0"/>
              <a:t>(null);</a:t>
            </a:r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컨테이너의 배치관리자가 없어지면</a:t>
            </a:r>
            <a:r>
              <a:rPr lang="en-US" altLang="ko-KR" dirty="0"/>
              <a:t>, </a:t>
            </a:r>
            <a:r>
              <a:rPr lang="ko-KR" altLang="en-US" dirty="0"/>
              <a:t>컴포넌트에 대한 어떤 배치도 없음</a:t>
            </a:r>
            <a:endParaRPr lang="en-US" altLang="ko-KR" dirty="0"/>
          </a:p>
          <a:p>
            <a:pPr lvl="2"/>
            <a:r>
              <a:rPr lang="ko-KR" altLang="en-US" sz="1400" dirty="0"/>
              <a:t>추가된 컴포넌트의 크기가 </a:t>
            </a:r>
            <a:r>
              <a:rPr lang="en-US" altLang="ko-KR" sz="1400" dirty="0"/>
              <a:t>0</a:t>
            </a:r>
            <a:r>
              <a:rPr lang="ko-KR" altLang="en-US" sz="1400" dirty="0" err="1"/>
              <a:t>으로</a:t>
            </a:r>
            <a:r>
              <a:rPr lang="ko-KR" altLang="en-US" sz="1400" dirty="0"/>
              <a:t> 설정</a:t>
            </a:r>
            <a:r>
              <a:rPr lang="en-US" altLang="ko-KR" sz="1400" dirty="0"/>
              <a:t>, </a:t>
            </a:r>
            <a:r>
              <a:rPr lang="ko-KR" altLang="en-US" sz="1400" dirty="0"/>
              <a:t>위치는 예측할 수 없게 됨</a:t>
            </a:r>
            <a:endParaRPr lang="en-US" altLang="ko-KR" sz="1400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ko-KR" alt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A195F34-319F-634F-AAF0-A36F3D96DBE0}"/>
              </a:ext>
            </a:extLst>
          </p:cNvPr>
          <p:cNvSpPr txBox="1"/>
          <p:nvPr/>
        </p:nvSpPr>
        <p:spPr>
          <a:xfrm>
            <a:off x="6764577" y="3429000"/>
            <a:ext cx="4392488" cy="4616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 err="1"/>
              <a:t>JPanel</a:t>
            </a:r>
            <a:r>
              <a:rPr lang="en-US" altLang="ko-KR" sz="1200" dirty="0"/>
              <a:t> p = new </a:t>
            </a:r>
            <a:r>
              <a:rPr lang="en-US" altLang="ko-KR" sz="1200" dirty="0" err="1"/>
              <a:t>JPanel</a:t>
            </a:r>
            <a:r>
              <a:rPr lang="en-US" altLang="ko-KR" sz="1200" dirty="0"/>
              <a:t>();</a:t>
            </a:r>
          </a:p>
          <a:p>
            <a:r>
              <a:rPr lang="en-US" altLang="ko-KR" sz="1200" b="1" dirty="0" err="1"/>
              <a:t>p.setLayout</a:t>
            </a:r>
            <a:r>
              <a:rPr lang="en-US" altLang="ko-KR" sz="1200" b="1" dirty="0"/>
              <a:t>(null); // </a:t>
            </a:r>
            <a:r>
              <a:rPr lang="en-US" altLang="ko-KR" sz="1200" b="1" dirty="0" err="1"/>
              <a:t>JPanel</a:t>
            </a:r>
            <a:r>
              <a:rPr lang="ko-KR" altLang="en-US" sz="1200" b="1" dirty="0"/>
              <a:t>의 배치관리자 삭제</a:t>
            </a:r>
          </a:p>
        </p:txBody>
      </p:sp>
      <p:sp>
        <p:nvSpPr>
          <p:cNvPr id="5" name="직사각형 5">
            <a:extLst>
              <a:ext uri="{FF2B5EF4-FFF2-40B4-BE49-F238E27FC236}">
                <a16:creationId xmlns:a16="http://schemas.microsoft.com/office/drawing/2014/main" id="{C7CA38BB-7A04-424C-8764-D0DC7B0C2FD0}"/>
              </a:ext>
            </a:extLst>
          </p:cNvPr>
          <p:cNvSpPr/>
          <p:nvPr/>
        </p:nvSpPr>
        <p:spPr>
          <a:xfrm>
            <a:off x="5178715" y="4686235"/>
            <a:ext cx="6480720" cy="83099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/>
              <a:t>// </a:t>
            </a:r>
            <a:r>
              <a:rPr lang="ko-KR" altLang="en-US" sz="1200" dirty="0"/>
              <a:t>패널 </a:t>
            </a:r>
            <a:r>
              <a:rPr lang="en-US" altLang="ko-KR" sz="1200" dirty="0"/>
              <a:t>p</a:t>
            </a:r>
            <a:r>
              <a:rPr lang="ko-KR" altLang="en-US" sz="1200" dirty="0"/>
              <a:t>에는 배치관리자가 없으면 아래 두 버튼은 배치되지 않는다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  <a:p>
            <a:r>
              <a:rPr lang="en-US" altLang="ko-KR" sz="1200" dirty="0" err="1"/>
              <a:t>p.add</a:t>
            </a:r>
            <a:r>
              <a:rPr lang="en-US" altLang="ko-KR" sz="1200" dirty="0"/>
              <a:t>(new </a:t>
            </a:r>
            <a:r>
              <a:rPr lang="en-US" altLang="ko-KR" sz="1200" dirty="0" err="1"/>
              <a:t>JButton</a:t>
            </a:r>
            <a:r>
              <a:rPr lang="en-US" altLang="ko-KR" sz="1200" dirty="0"/>
              <a:t>("click")); // </a:t>
            </a:r>
            <a:r>
              <a:rPr lang="ko-KR" altLang="en-US" sz="1200" dirty="0"/>
              <a:t>폭과 높이가 </a:t>
            </a:r>
            <a:r>
              <a:rPr lang="en-US" altLang="ko-KR" sz="1200" dirty="0"/>
              <a:t>0</a:t>
            </a:r>
            <a:r>
              <a:rPr lang="ko-KR" altLang="en-US" sz="1200" dirty="0"/>
              <a:t>인 상태로 화면에 보이지 않는다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 err="1"/>
              <a:t>p.add</a:t>
            </a:r>
            <a:r>
              <a:rPr lang="en-US" altLang="ko-KR" sz="1200" dirty="0"/>
              <a:t>(new </a:t>
            </a:r>
            <a:r>
              <a:rPr lang="en-US" altLang="ko-KR" sz="1200" dirty="0" err="1"/>
              <a:t>JButton</a:t>
            </a:r>
            <a:r>
              <a:rPr lang="en-US" altLang="ko-KR" sz="1200" dirty="0"/>
              <a:t>("me!")); // </a:t>
            </a:r>
            <a:r>
              <a:rPr lang="ko-KR" altLang="en-US" sz="1200" dirty="0"/>
              <a:t>폭과 높이가 </a:t>
            </a:r>
            <a:r>
              <a:rPr lang="en-US" altLang="ko-KR" sz="1200" dirty="0"/>
              <a:t>0</a:t>
            </a:r>
            <a:r>
              <a:rPr lang="ko-KR" altLang="en-US" sz="1200" dirty="0"/>
              <a:t>인 상태로 화면에 보이지 않는다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4895978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05A07-3352-8E49-A2F3-1C3007D1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020" y="523613"/>
            <a:ext cx="10427960" cy="1188720"/>
          </a:xfrm>
        </p:spPr>
        <p:txBody>
          <a:bodyPr/>
          <a:lstStyle/>
          <a:p>
            <a:r>
              <a:rPr lang="en-US" altLang="ko-KR" dirty="0"/>
              <a:t>ATW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015CB0-5687-FD4A-9F77-CBC63DE77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2020" y="1995055"/>
            <a:ext cx="10427960" cy="4339331"/>
          </a:xfrm>
        </p:spPr>
        <p:txBody>
          <a:bodyPr>
            <a:normAutofit/>
          </a:bodyPr>
          <a:lstStyle/>
          <a:p>
            <a:pPr lvl="1"/>
            <a:r>
              <a:rPr lang="en-US" altLang="ko-KR" dirty="0"/>
              <a:t>AWT(Abstract Windowing Toolkit)</a:t>
            </a:r>
          </a:p>
          <a:p>
            <a:pPr lvl="2"/>
            <a:r>
              <a:rPr lang="ko-KR" altLang="en-US" dirty="0"/>
              <a:t>자바가 처음 나왔을 때부터 함께 배포된 </a:t>
            </a:r>
            <a:r>
              <a:rPr lang="en-US" altLang="ko-KR" dirty="0"/>
              <a:t>GUI </a:t>
            </a:r>
            <a:r>
              <a:rPr lang="ko-KR" altLang="en-US" dirty="0"/>
              <a:t>패키지</a:t>
            </a:r>
            <a:endParaRPr lang="en-US" altLang="ko-KR" dirty="0"/>
          </a:p>
          <a:p>
            <a:pPr lvl="2"/>
            <a:r>
              <a:rPr lang="ko-KR" altLang="en-US" dirty="0"/>
              <a:t>최근에는 거의 사용하지 않음</a:t>
            </a:r>
            <a:endParaRPr lang="en-US" altLang="ko-KR" dirty="0"/>
          </a:p>
          <a:p>
            <a:pPr lvl="2"/>
            <a:r>
              <a:rPr lang="en-US" altLang="ko-KR" dirty="0"/>
              <a:t>AWT </a:t>
            </a:r>
            <a:r>
              <a:rPr lang="ko-KR" altLang="en-US" dirty="0"/>
              <a:t>컴포넌트는 중량 컴포넌트</a:t>
            </a:r>
            <a:r>
              <a:rPr lang="en-US" altLang="ko-KR" dirty="0"/>
              <a:t>(heavy weight component)</a:t>
            </a:r>
          </a:p>
          <a:p>
            <a:pPr lvl="3"/>
            <a:r>
              <a:rPr lang="ko-KR" altLang="en-US" dirty="0"/>
              <a:t>운영체제에 따라 모양이 다르다</a:t>
            </a:r>
            <a:r>
              <a:rPr lang="en-US" altLang="ko-KR" dirty="0"/>
              <a:t>,</a:t>
            </a:r>
            <a:r>
              <a:rPr lang="ko-KR" altLang="en-US" dirty="0"/>
              <a:t> 그래서 운영체제의 자원을 많이 소모하고 부담을 줌</a:t>
            </a:r>
            <a:endParaRPr lang="en-US" altLang="ko-KR" dirty="0"/>
          </a:p>
          <a:p>
            <a:pPr lvl="3"/>
            <a:r>
              <a:rPr lang="ko-KR" altLang="en-US" dirty="0"/>
              <a:t>운영체제가 직접 그리기 때문에 속도는 빠름</a:t>
            </a:r>
            <a:endParaRPr lang="en-US" altLang="ko-KR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158632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05A07-3352-8E49-A2F3-1C3007D1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020" y="523613"/>
            <a:ext cx="10427960" cy="758922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8E77CB-25CB-4A46-8397-3AE4F269A4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020" y="1398694"/>
            <a:ext cx="4438125" cy="528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69480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05A07-3352-8E49-A2F3-1C3007D1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020" y="523613"/>
            <a:ext cx="10427960" cy="758922"/>
          </a:xfrm>
        </p:spPr>
        <p:txBody>
          <a:bodyPr/>
          <a:lstStyle/>
          <a:p>
            <a:r>
              <a:rPr lang="ko-KR" altLang="en-US" dirty="0"/>
              <a:t>컴포넌트의 절대 위치와 크기 설정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015CB0-5687-FD4A-9F77-CBC63DE77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2020" y="1520042"/>
            <a:ext cx="10427960" cy="4814345"/>
          </a:xfrm>
        </p:spPr>
        <p:txBody>
          <a:bodyPr/>
          <a:lstStyle/>
          <a:p>
            <a:r>
              <a:rPr lang="ko-KR" altLang="en-US" sz="2000" dirty="0"/>
              <a:t>배치관리자가 없는 컨테이너에 컴포넌트를 삽입할 때</a:t>
            </a:r>
            <a:endParaRPr lang="en-US" altLang="ko-KR" sz="2000" dirty="0"/>
          </a:p>
          <a:p>
            <a:pPr lvl="1"/>
            <a:r>
              <a:rPr lang="ko-KR" altLang="en-US" sz="1800" dirty="0"/>
              <a:t>프로그램에서 컴포넌트의 절대 크기와 위치 설정</a:t>
            </a:r>
            <a:endParaRPr lang="en-US" altLang="ko-KR" sz="1800" dirty="0"/>
          </a:p>
          <a:p>
            <a:pPr lvl="1"/>
            <a:r>
              <a:rPr lang="ko-KR" altLang="en-US" sz="1800" dirty="0"/>
              <a:t>컴포넌트들이 서로 겹치게 할 수 있음</a:t>
            </a:r>
            <a:endParaRPr lang="en-US" altLang="ko-KR" sz="1800" dirty="0"/>
          </a:p>
          <a:p>
            <a:r>
              <a:rPr lang="ko-KR" altLang="en-US" sz="2000" dirty="0"/>
              <a:t>컴포넌트의 크기와 위치 설정 </a:t>
            </a:r>
            <a:r>
              <a:rPr lang="ko-KR" altLang="en-US" sz="2000" dirty="0" err="1"/>
              <a:t>메소드</a:t>
            </a:r>
            <a:endParaRPr lang="en-US" altLang="ko-KR" sz="2000" dirty="0"/>
          </a:p>
          <a:p>
            <a:pPr lvl="2"/>
            <a:r>
              <a:rPr lang="en-US" altLang="ko-KR" dirty="0"/>
              <a:t>void </a:t>
            </a:r>
            <a:r>
              <a:rPr lang="en-US" altLang="ko-KR" dirty="0" err="1"/>
              <a:t>setSize</a:t>
            </a:r>
            <a:r>
              <a:rPr lang="en-US" altLang="ko-KR" dirty="0"/>
              <a:t>(</a:t>
            </a:r>
            <a:r>
              <a:rPr lang="en-US" altLang="ko-KR" dirty="0" err="1"/>
              <a:t>int</a:t>
            </a:r>
            <a:r>
              <a:rPr lang="en-US" altLang="ko-KR" dirty="0"/>
              <a:t> width, </a:t>
            </a:r>
            <a:r>
              <a:rPr lang="en-US" altLang="ko-KR" dirty="0" err="1"/>
              <a:t>int</a:t>
            </a:r>
            <a:r>
              <a:rPr lang="en-US" altLang="ko-KR" dirty="0"/>
              <a:t> height) 	// </a:t>
            </a:r>
            <a:r>
              <a:rPr lang="ko-KR" altLang="en-US" dirty="0"/>
              <a:t>컴포넌트 크기 설정</a:t>
            </a:r>
            <a:endParaRPr lang="en-US" altLang="ko-KR" dirty="0"/>
          </a:p>
          <a:p>
            <a:pPr lvl="2"/>
            <a:r>
              <a:rPr lang="en-US" altLang="ko-KR" dirty="0"/>
              <a:t>void </a:t>
            </a:r>
            <a:r>
              <a:rPr lang="en-US" altLang="ko-KR" dirty="0" err="1"/>
              <a:t>setLocation</a:t>
            </a:r>
            <a:r>
              <a:rPr lang="en-US" altLang="ko-KR" dirty="0"/>
              <a:t>(</a:t>
            </a:r>
            <a:r>
              <a:rPr lang="en-US" altLang="ko-KR" dirty="0" err="1"/>
              <a:t>int</a:t>
            </a:r>
            <a:r>
              <a:rPr lang="en-US" altLang="ko-KR" dirty="0"/>
              <a:t> x, </a:t>
            </a:r>
            <a:r>
              <a:rPr lang="en-US" altLang="ko-KR" dirty="0" err="1"/>
              <a:t>int</a:t>
            </a:r>
            <a:r>
              <a:rPr lang="en-US" altLang="ko-KR" dirty="0"/>
              <a:t> y) 	// </a:t>
            </a:r>
            <a:r>
              <a:rPr lang="ko-KR" altLang="en-US" dirty="0"/>
              <a:t>컴포넌트 위치 설정</a:t>
            </a:r>
            <a:endParaRPr lang="en-US" altLang="ko-KR" dirty="0"/>
          </a:p>
          <a:p>
            <a:pPr lvl="2"/>
            <a:r>
              <a:rPr lang="en-US" altLang="ko-KR" dirty="0"/>
              <a:t>void </a:t>
            </a:r>
            <a:r>
              <a:rPr lang="en-US" altLang="ko-KR" dirty="0" err="1"/>
              <a:t>setBounds</a:t>
            </a:r>
            <a:r>
              <a:rPr lang="en-US" altLang="ko-KR" dirty="0"/>
              <a:t>(</a:t>
            </a:r>
            <a:r>
              <a:rPr lang="en-US" altLang="ko-KR" dirty="0" err="1"/>
              <a:t>int</a:t>
            </a:r>
            <a:r>
              <a:rPr lang="en-US" altLang="ko-KR" dirty="0"/>
              <a:t> x, </a:t>
            </a:r>
            <a:r>
              <a:rPr lang="en-US" altLang="ko-KR" dirty="0" err="1"/>
              <a:t>int</a:t>
            </a:r>
            <a:r>
              <a:rPr lang="en-US" altLang="ko-KR" dirty="0"/>
              <a:t> y, </a:t>
            </a:r>
            <a:r>
              <a:rPr lang="en-US" altLang="ko-KR" dirty="0" err="1"/>
              <a:t>int</a:t>
            </a:r>
            <a:r>
              <a:rPr lang="en-US" altLang="ko-KR" dirty="0"/>
              <a:t> width, </a:t>
            </a:r>
            <a:r>
              <a:rPr lang="en-US" altLang="ko-KR" dirty="0" err="1"/>
              <a:t>int</a:t>
            </a:r>
            <a:r>
              <a:rPr lang="en-US" altLang="ko-KR" dirty="0"/>
              <a:t> height) // </a:t>
            </a:r>
            <a:r>
              <a:rPr lang="ko-KR" altLang="en-US" dirty="0"/>
              <a:t>위치와 크기 동시 설정</a:t>
            </a:r>
            <a:endParaRPr lang="en-US" altLang="ko-KR" dirty="0"/>
          </a:p>
          <a:p>
            <a:pPr lvl="1"/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ko-KR" altLang="en-US" dirty="0"/>
              <a:t>버튼을 </a:t>
            </a:r>
            <a:r>
              <a:rPr lang="en-US" altLang="ko-KR" dirty="0"/>
              <a:t>100×40 </a:t>
            </a:r>
            <a:r>
              <a:rPr lang="ko-KR" altLang="en-US" dirty="0"/>
              <a:t>크기로 하고</a:t>
            </a:r>
            <a:r>
              <a:rPr lang="en-US" altLang="ko-KR" dirty="0"/>
              <a:t>, </a:t>
            </a:r>
            <a:r>
              <a:rPr lang="en-US" altLang="ko-KR" dirty="0" err="1"/>
              <a:t>JPanel</a:t>
            </a:r>
            <a:r>
              <a:rPr lang="ko-KR" altLang="en-US" dirty="0"/>
              <a:t>의 </a:t>
            </a:r>
            <a:r>
              <a:rPr lang="en-US" altLang="ko-KR" dirty="0"/>
              <a:t>(50, 50) </a:t>
            </a:r>
            <a:r>
              <a:rPr lang="ko-KR" altLang="en-US" dirty="0"/>
              <a:t>위치에 배치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직사각형 10">
            <a:extLst>
              <a:ext uri="{FF2B5EF4-FFF2-40B4-BE49-F238E27FC236}">
                <a16:creationId xmlns:a16="http://schemas.microsoft.com/office/drawing/2014/main" id="{23BD83F2-E79E-A040-9807-728EB9BA06E6}"/>
              </a:ext>
            </a:extLst>
          </p:cNvPr>
          <p:cNvSpPr/>
          <p:nvPr/>
        </p:nvSpPr>
        <p:spPr>
          <a:xfrm>
            <a:off x="2567608" y="4971456"/>
            <a:ext cx="7056784" cy="160043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 err="1"/>
              <a:t>JPanel</a:t>
            </a:r>
            <a:r>
              <a:rPr lang="en-US" altLang="ko-KR" sz="1400" dirty="0"/>
              <a:t> p = new </a:t>
            </a:r>
            <a:r>
              <a:rPr lang="en-US" altLang="ko-KR" sz="1400" dirty="0" err="1"/>
              <a:t>JPanel</a:t>
            </a:r>
            <a:r>
              <a:rPr lang="en-US" altLang="ko-KR" sz="1400" dirty="0"/>
              <a:t>();</a:t>
            </a:r>
          </a:p>
          <a:p>
            <a:r>
              <a:rPr lang="en-US" altLang="ko-KR" sz="1400" dirty="0" err="1"/>
              <a:t>p.setLayout</a:t>
            </a:r>
            <a:r>
              <a:rPr lang="en-US" altLang="ko-KR" sz="1400" dirty="0"/>
              <a:t>(null); // </a:t>
            </a:r>
            <a:r>
              <a:rPr lang="ko-KR" altLang="en-US" sz="1400" dirty="0"/>
              <a:t>패널 </a:t>
            </a:r>
            <a:r>
              <a:rPr lang="en-US" altLang="ko-KR" sz="1400" dirty="0"/>
              <a:t>p</a:t>
            </a:r>
            <a:r>
              <a:rPr lang="ko-KR" altLang="en-US" sz="1400" dirty="0"/>
              <a:t>의 배치관리자 제거</a:t>
            </a:r>
            <a:endParaRPr lang="en-US" altLang="ko-KR" sz="1400" dirty="0"/>
          </a:p>
          <a:p>
            <a:endParaRPr lang="ko-KR" altLang="en-US" sz="1400" dirty="0"/>
          </a:p>
          <a:p>
            <a:r>
              <a:rPr lang="en-US" altLang="ko-KR" sz="1400" dirty="0" err="1"/>
              <a:t>JButton</a:t>
            </a:r>
            <a:r>
              <a:rPr lang="en-US" altLang="ko-KR" sz="1400" dirty="0"/>
              <a:t> </a:t>
            </a:r>
            <a:r>
              <a:rPr lang="en-US" altLang="ko-KR" sz="1400" dirty="0" err="1"/>
              <a:t>clickButton</a:t>
            </a:r>
            <a:r>
              <a:rPr lang="en-US" altLang="ko-KR" sz="1400" dirty="0"/>
              <a:t> = new </a:t>
            </a:r>
            <a:r>
              <a:rPr lang="en-US" altLang="ko-KR" sz="1400" dirty="0" err="1"/>
              <a:t>JButton</a:t>
            </a:r>
            <a:r>
              <a:rPr lang="en-US" altLang="ko-KR" sz="1400" dirty="0"/>
              <a:t>("Click");</a:t>
            </a:r>
          </a:p>
          <a:p>
            <a:r>
              <a:rPr lang="en-US" altLang="ko-KR" sz="1400" b="1" dirty="0" err="1"/>
              <a:t>clickButton.setSize</a:t>
            </a:r>
            <a:r>
              <a:rPr lang="en-US" altLang="ko-KR" sz="1400" b="1" dirty="0"/>
              <a:t>(100, 40); 		// </a:t>
            </a:r>
            <a:r>
              <a:rPr lang="ko-KR" altLang="en-US" sz="1400" b="1" dirty="0"/>
              <a:t>버튼 크기를 </a:t>
            </a:r>
            <a:r>
              <a:rPr lang="en-US" altLang="ko-KR" sz="1400" b="1" dirty="0"/>
              <a:t>100×40</a:t>
            </a:r>
            <a:r>
              <a:rPr lang="ko-KR" altLang="en-US" sz="1400" b="1" dirty="0"/>
              <a:t>으로 지정</a:t>
            </a:r>
          </a:p>
          <a:p>
            <a:r>
              <a:rPr lang="en-US" altLang="ko-KR" sz="1400" b="1" dirty="0" err="1"/>
              <a:t>clickButton.setLocation</a:t>
            </a:r>
            <a:r>
              <a:rPr lang="en-US" altLang="ko-KR" sz="1400" b="1" dirty="0"/>
              <a:t>(50, 50); </a:t>
            </a:r>
            <a:r>
              <a:rPr lang="en-US" altLang="ko-KR" sz="1400" dirty="0"/>
              <a:t>		</a:t>
            </a:r>
            <a:r>
              <a:rPr lang="en-US" altLang="ko-KR" sz="1400" b="1" dirty="0"/>
              <a:t>// </a:t>
            </a:r>
            <a:r>
              <a:rPr lang="ko-KR" altLang="en-US" sz="1400" b="1" dirty="0"/>
              <a:t>버튼 위치를 </a:t>
            </a:r>
            <a:r>
              <a:rPr lang="en-US" altLang="ko-KR" sz="1400" b="1" dirty="0"/>
              <a:t>(50, 50)</a:t>
            </a:r>
            <a:r>
              <a:rPr lang="ko-KR" altLang="en-US" sz="1400" b="1" dirty="0"/>
              <a:t>으로 지정</a:t>
            </a:r>
          </a:p>
          <a:p>
            <a:r>
              <a:rPr lang="en-US" altLang="ko-KR" sz="1400" dirty="0" err="1"/>
              <a:t>p.add</a:t>
            </a:r>
            <a:r>
              <a:rPr lang="en-US" altLang="ko-KR" sz="1400" dirty="0"/>
              <a:t>(</a:t>
            </a:r>
            <a:r>
              <a:rPr lang="en-US" altLang="ko-KR" sz="1400" dirty="0" err="1"/>
              <a:t>clickButton</a:t>
            </a:r>
            <a:r>
              <a:rPr lang="en-US" altLang="ko-KR" sz="1400" dirty="0"/>
              <a:t>); 		// </a:t>
            </a:r>
            <a:r>
              <a:rPr lang="ko-KR" altLang="en-US" sz="1400" dirty="0"/>
              <a:t>패널 내 </a:t>
            </a:r>
            <a:r>
              <a:rPr lang="en-US" altLang="ko-KR" sz="1400" dirty="0"/>
              <a:t>(50, 50)</a:t>
            </a:r>
            <a:r>
              <a:rPr lang="ko-KR" altLang="en-US" sz="1400" dirty="0"/>
              <a:t>에 </a:t>
            </a:r>
            <a:r>
              <a:rPr lang="en-US" altLang="ko-KR" sz="1400" dirty="0"/>
              <a:t>100×40 </a:t>
            </a:r>
            <a:r>
              <a:rPr lang="ko-KR" altLang="en-US" sz="1400" dirty="0"/>
              <a:t>크기의 버튼 출력</a:t>
            </a:r>
          </a:p>
        </p:txBody>
      </p:sp>
    </p:spTree>
    <p:extLst>
      <p:ext uri="{BB962C8B-B14F-4D97-AF65-F5344CB8AC3E}">
        <p14:creationId xmlns:p14="http://schemas.microsoft.com/office/powerpoint/2010/main" val="297407861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05A07-3352-8E49-A2F3-1C3007D1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020" y="523613"/>
            <a:ext cx="10427960" cy="758922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DD0D9E-98A9-0C4B-BB8A-52B19E9D5C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020" y="1557399"/>
            <a:ext cx="5638800" cy="4152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FDF59F2-EB7C-8047-86EE-A35D0FB018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0820" y="1557399"/>
            <a:ext cx="5219700" cy="368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97710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05A07-3352-8E49-A2F3-1C3007D1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020" y="523613"/>
            <a:ext cx="10427960" cy="758922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4610CB-F53D-2449-91DD-1E69002709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020" y="1420503"/>
            <a:ext cx="4830011" cy="5270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12970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05A07-3352-8E49-A2F3-1C3007D1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020" y="523613"/>
            <a:ext cx="10427960" cy="758922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01805F-19E8-074B-8383-23A5BC1066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019" y="1523421"/>
            <a:ext cx="6464269" cy="4810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12063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05A07-3352-8E49-A2F3-1C3007D1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020" y="523613"/>
            <a:ext cx="10427960" cy="758922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2F180B-CF3B-704C-9B46-7D38984B59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020" y="1523917"/>
            <a:ext cx="6544318" cy="4461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59981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F562AB-35C0-E148-AE8B-C0A45EF1033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9</a:t>
            </a:r>
            <a:r>
              <a:rPr lang="ko-KR" altLang="en-US" dirty="0"/>
              <a:t>장 자바의 이벤트 처리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534305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05A07-3352-8E49-A2F3-1C3007D1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020" y="523613"/>
            <a:ext cx="10427960" cy="1188720"/>
          </a:xfrm>
        </p:spPr>
        <p:txBody>
          <a:bodyPr/>
          <a:lstStyle/>
          <a:p>
            <a:r>
              <a:rPr lang="ko-KR" altLang="en-US" dirty="0"/>
              <a:t>학습목표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015CB0-5687-FD4A-9F77-CBC63DE77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2020" y="1995055"/>
            <a:ext cx="10427960" cy="4339331"/>
          </a:xfrm>
        </p:spPr>
        <p:txBody>
          <a:bodyPr/>
          <a:lstStyle/>
          <a:p>
            <a:r>
              <a:rPr lang="ko-KR" altLang="en-US" dirty="0"/>
              <a:t>이벤트 기반 프로그래밍</a:t>
            </a:r>
            <a:endParaRPr lang="en-US" altLang="ko-KR" dirty="0"/>
          </a:p>
          <a:p>
            <a:r>
              <a:rPr lang="ko-KR" altLang="en-US" dirty="0"/>
              <a:t>이벤트 객체</a:t>
            </a:r>
            <a:endParaRPr lang="en-US" altLang="ko-KR" dirty="0"/>
          </a:p>
          <a:p>
            <a:r>
              <a:rPr lang="ko-KR" altLang="en-US" dirty="0"/>
              <a:t>이벤트 </a:t>
            </a:r>
            <a:r>
              <a:rPr lang="ko-KR" altLang="en-US" dirty="0" err="1"/>
              <a:t>리스너</a:t>
            </a:r>
            <a:endParaRPr lang="en-US" altLang="ko-KR" dirty="0"/>
          </a:p>
          <a:p>
            <a:r>
              <a:rPr lang="ko-KR" altLang="en-US" dirty="0"/>
              <a:t>독점 클래스</a:t>
            </a:r>
            <a:r>
              <a:rPr lang="en-US" altLang="ko-KR" dirty="0"/>
              <a:t>,</a:t>
            </a:r>
            <a:r>
              <a:rPr lang="ko-KR" altLang="en-US" dirty="0"/>
              <a:t> 내부 클래스</a:t>
            </a:r>
            <a:r>
              <a:rPr lang="en-US" altLang="ko-KR" dirty="0"/>
              <a:t>,</a:t>
            </a:r>
            <a:r>
              <a:rPr lang="ko-KR" altLang="en-US" dirty="0"/>
              <a:t> 그리고 익명 클래스</a:t>
            </a:r>
            <a:endParaRPr lang="en-US" altLang="ko-KR" dirty="0"/>
          </a:p>
          <a:p>
            <a:r>
              <a:rPr lang="ko-KR" altLang="en-US" dirty="0"/>
              <a:t>마우스 이벤트 </a:t>
            </a:r>
            <a:r>
              <a:rPr lang="ko-KR" altLang="en-US" dirty="0" err="1"/>
              <a:t>리스너</a:t>
            </a:r>
            <a:endParaRPr lang="en-US" altLang="ko-KR" dirty="0"/>
          </a:p>
          <a:p>
            <a:r>
              <a:rPr lang="ko-KR" altLang="en-US" dirty="0"/>
              <a:t>키 이벤트</a:t>
            </a:r>
            <a:endParaRPr lang="en-US" altLang="ko-KR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839585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05A07-3352-8E49-A2F3-1C3007D1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020" y="523613"/>
            <a:ext cx="10427960" cy="758922"/>
          </a:xfrm>
        </p:spPr>
        <p:txBody>
          <a:bodyPr/>
          <a:lstStyle/>
          <a:p>
            <a:r>
              <a:rPr lang="ko-KR" altLang="en-US" dirty="0"/>
              <a:t>이벤트 처리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015CB0-5687-FD4A-9F77-CBC63DE77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2020" y="1520042"/>
            <a:ext cx="10427960" cy="4814345"/>
          </a:xfrm>
        </p:spPr>
        <p:txBody>
          <a:bodyPr/>
          <a:lstStyle/>
          <a:p>
            <a:r>
              <a:rPr lang="ko-KR" altLang="en-US" dirty="0"/>
              <a:t>실제 작동이 되지 않으면 </a:t>
            </a:r>
            <a:r>
              <a:rPr lang="en-US" dirty="0"/>
              <a:t>GUI</a:t>
            </a:r>
            <a:r>
              <a:rPr lang="ko-KR" altLang="en-US" dirty="0"/>
              <a:t>는 그림에 불과한다</a:t>
            </a:r>
            <a:endParaRPr lang="en-US" altLang="ko-KR" dirty="0"/>
          </a:p>
          <a:p>
            <a:r>
              <a:rPr lang="ko-KR" altLang="en-US" dirty="0"/>
              <a:t>이벤트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GUI</a:t>
            </a:r>
            <a:r>
              <a:rPr lang="ko-KR" altLang="en-US" dirty="0" err="1"/>
              <a:t>를</a:t>
            </a:r>
            <a:r>
              <a:rPr lang="ko-KR" altLang="en-US" dirty="0"/>
              <a:t> 작동시킨다</a:t>
            </a:r>
            <a:endParaRPr lang="en-US" altLang="ko-KR" dirty="0"/>
          </a:p>
          <a:p>
            <a:r>
              <a:rPr lang="ko-KR" altLang="en-US" dirty="0"/>
              <a:t>배치 실행</a:t>
            </a:r>
            <a:r>
              <a:rPr lang="en-US" altLang="ko-KR" dirty="0"/>
              <a:t>(</a:t>
            </a:r>
            <a:r>
              <a:rPr lang="en-US" dirty="0"/>
              <a:t>Batch Programming) VS </a:t>
            </a:r>
            <a:r>
              <a:rPr lang="ko-KR" altLang="en-US" dirty="0"/>
              <a:t>이벤트 기반 프로그래밍</a:t>
            </a:r>
            <a:r>
              <a:rPr lang="en-US" altLang="ko-KR" dirty="0"/>
              <a:t>(</a:t>
            </a:r>
            <a:r>
              <a:rPr lang="en-US" dirty="0"/>
              <a:t>Event Driven Programming)</a:t>
            </a:r>
          </a:p>
        </p:txBody>
      </p:sp>
    </p:spTree>
    <p:extLst>
      <p:ext uri="{BB962C8B-B14F-4D97-AF65-F5344CB8AC3E}">
        <p14:creationId xmlns:p14="http://schemas.microsoft.com/office/powerpoint/2010/main" val="176712679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05A07-3352-8E49-A2F3-1C3007D1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020" y="523613"/>
            <a:ext cx="10427960" cy="758922"/>
          </a:xfrm>
        </p:spPr>
        <p:txBody>
          <a:bodyPr/>
          <a:lstStyle/>
          <a:p>
            <a:r>
              <a:rPr lang="ko-KR" altLang="en-US" dirty="0"/>
              <a:t>이벤트 기반 프로그래밍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015CB0-5687-FD4A-9F77-CBC63DE77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2020" y="1520042"/>
            <a:ext cx="10427960" cy="4814345"/>
          </a:xfrm>
        </p:spPr>
        <p:txBody>
          <a:bodyPr/>
          <a:lstStyle/>
          <a:p>
            <a:r>
              <a:rPr lang="ko-KR" altLang="en-US" dirty="0"/>
              <a:t>이벤트 소스</a:t>
            </a:r>
            <a:r>
              <a:rPr lang="en-US" altLang="ko-KR" dirty="0"/>
              <a:t>: </a:t>
            </a:r>
            <a:r>
              <a:rPr lang="ko-KR" altLang="en-US" dirty="0"/>
              <a:t>이벤트를 발생시키는 컴포넌트 </a:t>
            </a:r>
            <a:r>
              <a:rPr lang="en-US" altLang="ko-KR" dirty="0"/>
              <a:t>(</a:t>
            </a:r>
            <a:r>
              <a:rPr lang="en-US" dirty="0" err="1"/>
              <a:t>JButton,JList</a:t>
            </a:r>
            <a:r>
              <a:rPr lang="en-US" dirty="0"/>
              <a:t> </a:t>
            </a:r>
            <a:r>
              <a:rPr lang="ko-KR" altLang="en-US" dirty="0"/>
              <a:t>등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이벤트 객체</a:t>
            </a:r>
            <a:r>
              <a:rPr lang="en-US" altLang="ko-KR" dirty="0"/>
              <a:t>: </a:t>
            </a:r>
            <a:r>
              <a:rPr lang="ko-KR" altLang="en-US" dirty="0"/>
              <a:t>이벤트에 대한 모든 정보를 가지는 객체</a:t>
            </a:r>
          </a:p>
          <a:p>
            <a:pPr lvl="1"/>
            <a:r>
              <a:rPr lang="ko-KR" altLang="en-US" dirty="0"/>
              <a:t>이벤트가 발생했을 때</a:t>
            </a:r>
            <a:r>
              <a:rPr lang="en-US" altLang="ko-KR" dirty="0"/>
              <a:t>, </a:t>
            </a:r>
            <a:r>
              <a:rPr lang="ko-KR" altLang="en-US" dirty="0"/>
              <a:t>이벤트가 어떤 객체의 정보를 가지고 있는지 일일이 알 수가 없다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버튼이 눌렸다</a:t>
            </a:r>
            <a:r>
              <a:rPr lang="en-US" altLang="ko-KR" dirty="0"/>
              <a:t>, </a:t>
            </a:r>
            <a:r>
              <a:rPr lang="ko-KR" altLang="en-US" dirty="0" err="1"/>
              <a:t>안눌렸다</a:t>
            </a:r>
            <a:r>
              <a:rPr lang="en-US" altLang="ko-KR" dirty="0"/>
              <a:t>, </a:t>
            </a:r>
            <a:r>
              <a:rPr lang="ko-KR" altLang="en-US" dirty="0"/>
              <a:t>어떤 버튼이 눌렸다</a:t>
            </a:r>
            <a:r>
              <a:rPr lang="en-US" altLang="ko-KR" dirty="0"/>
              <a:t>. </a:t>
            </a:r>
            <a:r>
              <a:rPr lang="ko-KR" altLang="en-US" dirty="0"/>
              <a:t>등의 정보를 알 수 있다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“</a:t>
            </a:r>
            <a:r>
              <a:rPr lang="ko-KR" altLang="en-US" dirty="0"/>
              <a:t>모든 </a:t>
            </a:r>
            <a:r>
              <a:rPr lang="ko-KR" altLang="en-US" dirty="0" err="1"/>
              <a:t>정보”를</a:t>
            </a:r>
            <a:r>
              <a:rPr lang="ko-KR" altLang="en-US" dirty="0"/>
              <a:t> 가지고 있다는 것이 중요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이벤트 </a:t>
            </a:r>
            <a:r>
              <a:rPr lang="ko-KR" altLang="en-US" dirty="0" err="1"/>
              <a:t>리스너</a:t>
            </a:r>
            <a:r>
              <a:rPr lang="en-US" altLang="ko-KR" dirty="0"/>
              <a:t>:</a:t>
            </a:r>
            <a:r>
              <a:rPr lang="ko-KR" altLang="en-US" dirty="0"/>
              <a:t> 이벤트에 따라 호출될 </a:t>
            </a:r>
            <a:r>
              <a:rPr lang="ko-KR" altLang="en-US" dirty="0" err="1"/>
              <a:t>메소드</a:t>
            </a:r>
            <a:r>
              <a:rPr lang="ko-KR" altLang="en-US" dirty="0"/>
              <a:t> 인터페이스</a:t>
            </a:r>
          </a:p>
          <a:p>
            <a:pPr lvl="1"/>
            <a:r>
              <a:rPr lang="ko-KR" altLang="en-US" dirty="0"/>
              <a:t>컴포넌트에 등록되어야 작동 가능</a:t>
            </a:r>
            <a:endParaRPr lang="en-US" altLang="ko-KR" dirty="0"/>
          </a:p>
          <a:p>
            <a:pPr lvl="1"/>
            <a:r>
              <a:rPr lang="ko-KR" altLang="en-US" dirty="0" err="1"/>
              <a:t>리스너는</a:t>
            </a:r>
            <a:r>
              <a:rPr lang="ko-KR" altLang="en-US" dirty="0"/>
              <a:t> 인터페이스이다</a:t>
            </a:r>
            <a:endParaRPr lang="en-US" altLang="ko-KR" dirty="0"/>
          </a:p>
          <a:p>
            <a:pPr lvl="2"/>
            <a:r>
              <a:rPr lang="ko-KR" altLang="en-US" dirty="0"/>
              <a:t>인터페이스란</a:t>
            </a:r>
            <a:r>
              <a:rPr lang="en-US" altLang="ko-KR" dirty="0"/>
              <a:t>? :</a:t>
            </a:r>
            <a:r>
              <a:rPr lang="ko-KR" altLang="en-US" dirty="0"/>
              <a:t> </a:t>
            </a:r>
            <a:r>
              <a:rPr lang="ko-KR" altLang="en-US" dirty="0" err="1"/>
              <a:t>메소드의</a:t>
            </a:r>
            <a:r>
              <a:rPr lang="ko-KR" altLang="en-US" dirty="0"/>
              <a:t> 정의를 프로그래머에게 강제하는 것</a:t>
            </a:r>
            <a:r>
              <a:rPr lang="en-US" altLang="ko-KR" dirty="0"/>
              <a:t>.</a:t>
            </a:r>
          </a:p>
          <a:p>
            <a:pPr marL="228600" lvl="1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47132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05A07-3352-8E49-A2F3-1C3007D1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020" y="523613"/>
            <a:ext cx="10427960" cy="1188720"/>
          </a:xfrm>
        </p:spPr>
        <p:txBody>
          <a:bodyPr/>
          <a:lstStyle/>
          <a:p>
            <a:r>
              <a:rPr lang="en-US" altLang="ko-KR" dirty="0"/>
              <a:t>Swing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015CB0-5687-FD4A-9F77-CBC63DE77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2020" y="1995055"/>
            <a:ext cx="10427960" cy="4339331"/>
          </a:xfrm>
        </p:spPr>
        <p:txBody>
          <a:bodyPr/>
          <a:lstStyle/>
          <a:p>
            <a:pPr lvl="1"/>
            <a:r>
              <a:rPr lang="en-US" altLang="ko-KR" dirty="0"/>
              <a:t>Swing </a:t>
            </a:r>
            <a:r>
              <a:rPr lang="ko-KR" altLang="en-US" dirty="0"/>
              <a:t>패키지</a:t>
            </a:r>
            <a:endParaRPr lang="en-US" altLang="ko-KR" dirty="0"/>
          </a:p>
          <a:p>
            <a:pPr lvl="2"/>
            <a:r>
              <a:rPr lang="en-US" altLang="ko-KR" dirty="0"/>
              <a:t>AWT </a:t>
            </a:r>
            <a:r>
              <a:rPr lang="ko-KR" altLang="en-US" dirty="0"/>
              <a:t>기술을 기반으로 작성된 자바 라이브러리</a:t>
            </a:r>
            <a:r>
              <a:rPr lang="en-US" altLang="ko-KR" dirty="0"/>
              <a:t>,</a:t>
            </a:r>
            <a:r>
              <a:rPr lang="ko-KR" altLang="en-US" dirty="0"/>
              <a:t> 따라서 </a:t>
            </a:r>
            <a:r>
              <a:rPr lang="en-US" altLang="ko-KR" dirty="0"/>
              <a:t>AWT</a:t>
            </a:r>
            <a:r>
              <a:rPr lang="ko-KR" altLang="en-US" dirty="0"/>
              <a:t> 패키지 필요</a:t>
            </a:r>
            <a:endParaRPr lang="en-US" altLang="ko-KR" dirty="0"/>
          </a:p>
          <a:p>
            <a:pPr lvl="2"/>
            <a:r>
              <a:rPr lang="ko-KR" altLang="en-US" dirty="0"/>
              <a:t>모든 </a:t>
            </a:r>
            <a:r>
              <a:rPr lang="en-US" altLang="ko-KR" dirty="0"/>
              <a:t>AWT </a:t>
            </a:r>
            <a:r>
              <a:rPr lang="ko-KR" altLang="en-US" dirty="0"/>
              <a:t>기능 </a:t>
            </a:r>
            <a:r>
              <a:rPr lang="en-US" altLang="ko-KR" dirty="0"/>
              <a:t>+ </a:t>
            </a:r>
            <a:r>
              <a:rPr lang="ko-KR" altLang="en-US" dirty="0"/>
              <a:t>추가된 풍부하고 화려한 고급 컴포넌트</a:t>
            </a:r>
            <a:endParaRPr lang="en-US" altLang="ko-KR" dirty="0"/>
          </a:p>
          <a:p>
            <a:pPr lvl="2"/>
            <a:r>
              <a:rPr lang="en-US" altLang="ko-KR" dirty="0"/>
              <a:t>AWT </a:t>
            </a:r>
            <a:r>
              <a:rPr lang="ko-KR" altLang="en-US" dirty="0"/>
              <a:t>컴포넌트를 모두 스윙으로 재 작성</a:t>
            </a:r>
            <a:r>
              <a:rPr lang="en-US" altLang="ko-KR" dirty="0"/>
              <a:t>. AWT </a:t>
            </a:r>
            <a:r>
              <a:rPr lang="ko-KR" altLang="en-US" dirty="0"/>
              <a:t>컴포넌트 이름 앞에 </a:t>
            </a:r>
            <a:r>
              <a:rPr lang="en-US" altLang="ko-KR" dirty="0"/>
              <a:t>J</a:t>
            </a:r>
            <a:r>
              <a:rPr lang="ko-KR" altLang="en-US" dirty="0"/>
              <a:t>자를 덧붙임</a:t>
            </a:r>
            <a:endParaRPr lang="en-US" altLang="ko-KR" dirty="0"/>
          </a:p>
          <a:p>
            <a:pPr lvl="2"/>
            <a:r>
              <a:rPr lang="ko-KR" altLang="en-US" dirty="0"/>
              <a:t>순수 자바 언어로 구현</a:t>
            </a:r>
            <a:endParaRPr lang="en-US" altLang="ko-KR" dirty="0"/>
          </a:p>
          <a:p>
            <a:pPr lvl="2"/>
            <a:r>
              <a:rPr lang="ko-KR" altLang="en-US" dirty="0"/>
              <a:t>스윙 컴포넌트는 경량 컴포넌트</a:t>
            </a:r>
            <a:r>
              <a:rPr lang="en-US" altLang="ko-KR" dirty="0"/>
              <a:t>(light weight component)</a:t>
            </a:r>
          </a:p>
          <a:p>
            <a:pPr lvl="3"/>
            <a:r>
              <a:rPr lang="ko-KR" altLang="en-US" dirty="0"/>
              <a:t>스윙 컴포넌트는 운영체제의 도움을 받지 않고 직접 그리기 때문에 운영체제에 부담 주지 않음</a:t>
            </a:r>
            <a:endParaRPr lang="en-US" altLang="ko-KR" dirty="0"/>
          </a:p>
          <a:p>
            <a:pPr lvl="2"/>
            <a:r>
              <a:rPr lang="ko-KR" altLang="en-US" dirty="0"/>
              <a:t>현재 자바의 </a:t>
            </a:r>
            <a:r>
              <a:rPr lang="en-US" altLang="ko-KR" dirty="0"/>
              <a:t>GUI</a:t>
            </a:r>
            <a:r>
              <a:rPr lang="ko-KR" altLang="en-US" dirty="0"/>
              <a:t>로 사용됨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r>
              <a:rPr lang="ko-KR" altLang="en-US" dirty="0"/>
              <a:t>스윙이 더 다양하고 모양이 예뻐서 스윙 컴포넌트를 더 많이 사용한다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25329344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05A07-3352-8E49-A2F3-1C3007D1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020" y="523613"/>
            <a:ext cx="10427960" cy="758922"/>
          </a:xfrm>
        </p:spPr>
        <p:txBody>
          <a:bodyPr/>
          <a:lstStyle/>
          <a:p>
            <a:r>
              <a:rPr lang="ko-KR" altLang="en-US" dirty="0"/>
              <a:t>스윙 응용프로그램의 이벤트의 실제 예</a:t>
            </a:r>
            <a:endParaRPr lang="en-US" dirty="0"/>
          </a:p>
        </p:txBody>
      </p:sp>
      <p:pic>
        <p:nvPicPr>
          <p:cNvPr id="4" name="그림 2">
            <a:extLst>
              <a:ext uri="{FF2B5EF4-FFF2-40B4-BE49-F238E27FC236}">
                <a16:creationId xmlns:a16="http://schemas.microsoft.com/office/drawing/2014/main" id="{544DB05B-3D00-A74A-9472-107868A546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2565" y="1480793"/>
            <a:ext cx="4204412" cy="3396061"/>
          </a:xfrm>
          <a:prstGeom prst="rect">
            <a:avLst/>
          </a:prstGeom>
        </p:spPr>
      </p:pic>
      <p:pic>
        <p:nvPicPr>
          <p:cNvPr id="5" name="Picture 2" descr="C:\Documents and Settings\황기태\Local Settings\Temporary Internet Files\Content.IE5\O7ZFUOTT\MCj03825820000[1].jpg">
            <a:extLst>
              <a:ext uri="{FF2B5EF4-FFF2-40B4-BE49-F238E27FC236}">
                <a16:creationId xmlns:a16="http://schemas.microsoft.com/office/drawing/2014/main" id="{33F2F835-FA11-584E-9EB2-755B753277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39027" y="5631517"/>
            <a:ext cx="1071570" cy="1071570"/>
          </a:xfrm>
          <a:prstGeom prst="rect">
            <a:avLst/>
          </a:prstGeom>
          <a:noFill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64A469B-B5CC-7145-8D25-C712BAB82ED8}"/>
              </a:ext>
            </a:extLst>
          </p:cNvPr>
          <p:cNvSpPr txBox="1"/>
          <p:nvPr/>
        </p:nvSpPr>
        <p:spPr>
          <a:xfrm>
            <a:off x="3621006" y="5182180"/>
            <a:ext cx="15247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마우스로 버튼 클릭</a:t>
            </a:r>
            <a:endParaRPr lang="en-US" altLang="ko-KR" sz="1200" dirty="0"/>
          </a:p>
          <a:p>
            <a:r>
              <a:rPr lang="en-US" altLang="ko-KR" sz="1200" dirty="0"/>
              <a:t>(Mouse Event,</a:t>
            </a:r>
          </a:p>
          <a:p>
            <a:r>
              <a:rPr lang="en-US" altLang="ko-KR" sz="1200" dirty="0"/>
              <a:t>Action Event)</a:t>
            </a:r>
            <a:endParaRPr lang="ko-KR" altLang="en-US" sz="1200" dirty="0"/>
          </a:p>
        </p:txBody>
      </p:sp>
      <p:pic>
        <p:nvPicPr>
          <p:cNvPr id="7" name="Picture 7" descr="C:\Documents and Settings\황기태\Local Settings\Temporary Internet Files\Content.IE5\5W8J510P\MCj03605900000[1].wmf">
            <a:extLst>
              <a:ext uri="{FF2B5EF4-FFF2-40B4-BE49-F238E27FC236}">
                <a16:creationId xmlns:a16="http://schemas.microsoft.com/office/drawing/2014/main" id="{B82C82A2-A344-AA44-A0CA-C6F9671AD5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101435" y="5631517"/>
            <a:ext cx="1837030" cy="875081"/>
          </a:xfrm>
          <a:prstGeom prst="rect">
            <a:avLst/>
          </a:prstGeom>
          <a:noFill/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B8969A5-9E48-284C-BA36-32F854A52C4C}"/>
              </a:ext>
            </a:extLst>
          </p:cNvPr>
          <p:cNvSpPr txBox="1"/>
          <p:nvPr/>
        </p:nvSpPr>
        <p:spPr>
          <a:xfrm>
            <a:off x="4996349" y="5465692"/>
            <a:ext cx="137088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마우스로</a:t>
            </a:r>
            <a:endParaRPr lang="en-US" altLang="ko-KR" sz="1200" dirty="0"/>
          </a:p>
          <a:p>
            <a:r>
              <a:rPr lang="ko-KR" altLang="en-US" sz="1200" dirty="0"/>
              <a:t>윈도우 크기 조절</a:t>
            </a:r>
            <a:endParaRPr lang="en-US" altLang="ko-KR" sz="1200" dirty="0"/>
          </a:p>
          <a:p>
            <a:r>
              <a:rPr lang="en-US" altLang="ko-KR" sz="1200" dirty="0"/>
              <a:t>(Mouse Event,</a:t>
            </a:r>
          </a:p>
          <a:p>
            <a:r>
              <a:rPr lang="en-US" altLang="ko-KR" sz="1200" dirty="0"/>
              <a:t>Container Event)</a:t>
            </a:r>
            <a:endParaRPr lang="ko-KR" altLang="en-US" sz="1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CDE47A4-4017-154A-A7A2-8C3243E57A38}"/>
              </a:ext>
            </a:extLst>
          </p:cNvPr>
          <p:cNvSpPr txBox="1"/>
          <p:nvPr/>
        </p:nvSpPr>
        <p:spPr>
          <a:xfrm>
            <a:off x="6315617" y="5060013"/>
            <a:ext cx="10086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키보드 입력</a:t>
            </a:r>
            <a:endParaRPr lang="en-US" altLang="ko-KR" sz="1200" dirty="0"/>
          </a:p>
          <a:p>
            <a:r>
              <a:rPr lang="en-US" altLang="ko-KR" sz="1200" dirty="0"/>
              <a:t>(Key</a:t>
            </a:r>
            <a:r>
              <a:rPr lang="ko-KR" altLang="en-US" sz="1200" dirty="0"/>
              <a:t> </a:t>
            </a:r>
            <a:r>
              <a:rPr lang="en-US" altLang="ko-KR" sz="1200" dirty="0"/>
              <a:t>Event)</a:t>
            </a:r>
            <a:endParaRPr lang="ko-KR" altLang="en-US" sz="1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A1F970-7130-EA40-A3F1-7B95B532B4D1}"/>
              </a:ext>
            </a:extLst>
          </p:cNvPr>
          <p:cNvSpPr txBox="1"/>
          <p:nvPr/>
        </p:nvSpPr>
        <p:spPr>
          <a:xfrm>
            <a:off x="7315749" y="4917137"/>
            <a:ext cx="11430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키보드로 메뉴 선택</a:t>
            </a:r>
            <a:endParaRPr lang="en-US" altLang="ko-KR" sz="1200" dirty="0"/>
          </a:p>
          <a:p>
            <a:r>
              <a:rPr lang="en-US" altLang="ko-KR" sz="1200" dirty="0"/>
              <a:t>(Key Event,</a:t>
            </a:r>
          </a:p>
          <a:p>
            <a:r>
              <a:rPr lang="en-US" altLang="ko-KR" sz="1200" dirty="0"/>
              <a:t> Action Event)</a:t>
            </a:r>
            <a:endParaRPr lang="ko-KR" altLang="en-US" sz="1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F4433EB-E78B-D54C-92C6-56024B2CBC99}"/>
              </a:ext>
            </a:extLst>
          </p:cNvPr>
          <p:cNvSpPr txBox="1"/>
          <p:nvPr/>
        </p:nvSpPr>
        <p:spPr>
          <a:xfrm>
            <a:off x="2353143" y="4845699"/>
            <a:ext cx="13573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마우스로 메뉴 선택</a:t>
            </a:r>
            <a:endParaRPr lang="en-US" altLang="ko-KR" sz="1200" dirty="0"/>
          </a:p>
          <a:p>
            <a:r>
              <a:rPr lang="en-US" altLang="ko-KR" sz="1200" dirty="0"/>
              <a:t>(Mouse Event,</a:t>
            </a:r>
          </a:p>
          <a:p>
            <a:r>
              <a:rPr lang="en-US" altLang="ko-KR" sz="1200" dirty="0"/>
              <a:t>Action Event)</a:t>
            </a:r>
            <a:endParaRPr lang="ko-KR" altLang="en-US" sz="1200" dirty="0"/>
          </a:p>
        </p:txBody>
      </p:sp>
      <p:sp>
        <p:nvSpPr>
          <p:cNvPr id="12" name="자유형 30">
            <a:extLst>
              <a:ext uri="{FF2B5EF4-FFF2-40B4-BE49-F238E27FC236}">
                <a16:creationId xmlns:a16="http://schemas.microsoft.com/office/drawing/2014/main" id="{0A76FB83-BEE2-5E49-8020-3E6B641D8069}"/>
              </a:ext>
            </a:extLst>
          </p:cNvPr>
          <p:cNvSpPr/>
          <p:nvPr/>
        </p:nvSpPr>
        <p:spPr>
          <a:xfrm>
            <a:off x="3331888" y="2095280"/>
            <a:ext cx="695417" cy="3086900"/>
          </a:xfrm>
          <a:custGeom>
            <a:avLst/>
            <a:gdLst>
              <a:gd name="connsiteX0" fmla="*/ 562252 w 695417"/>
              <a:gd name="connsiteY0" fmla="*/ 3222594 h 3222594"/>
              <a:gd name="connsiteX1" fmla="*/ 82858 w 695417"/>
              <a:gd name="connsiteY1" fmla="*/ 1890944 h 3222594"/>
              <a:gd name="connsiteX2" fmla="*/ 65102 w 695417"/>
              <a:gd name="connsiteY2" fmla="*/ 807868 h 3222594"/>
              <a:gd name="connsiteX3" fmla="*/ 366943 w 695417"/>
              <a:gd name="connsiteY3" fmla="*/ 221942 h 3222594"/>
              <a:gd name="connsiteX4" fmla="*/ 695417 w 695417"/>
              <a:gd name="connsiteY4" fmla="*/ 0 h 322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5417" h="3222594">
                <a:moveTo>
                  <a:pt x="562252" y="3222594"/>
                </a:moveTo>
                <a:cubicBezTo>
                  <a:pt x="363984" y="2757996"/>
                  <a:pt x="165716" y="2293398"/>
                  <a:pt x="82858" y="1890944"/>
                </a:cubicBezTo>
                <a:cubicBezTo>
                  <a:pt x="0" y="1488490"/>
                  <a:pt x="17755" y="1086035"/>
                  <a:pt x="65102" y="807868"/>
                </a:cubicBezTo>
                <a:cubicBezTo>
                  <a:pt x="112450" y="529701"/>
                  <a:pt x="261891" y="356587"/>
                  <a:pt x="366943" y="221942"/>
                </a:cubicBezTo>
                <a:cubicBezTo>
                  <a:pt x="471996" y="87297"/>
                  <a:pt x="583706" y="43648"/>
                  <a:pt x="695417" y="0"/>
                </a:cubicBezTo>
              </a:path>
            </a:pathLst>
          </a:cu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자유형 33">
            <a:extLst>
              <a:ext uri="{FF2B5EF4-FFF2-40B4-BE49-F238E27FC236}">
                <a16:creationId xmlns:a16="http://schemas.microsoft.com/office/drawing/2014/main" id="{5BAA1890-CBB7-7043-B94E-F1EC127D2057}"/>
              </a:ext>
            </a:extLst>
          </p:cNvPr>
          <p:cNvSpPr/>
          <p:nvPr/>
        </p:nvSpPr>
        <p:spPr>
          <a:xfrm>
            <a:off x="5562723" y="4931774"/>
            <a:ext cx="46287" cy="631794"/>
          </a:xfrm>
          <a:custGeom>
            <a:avLst/>
            <a:gdLst>
              <a:gd name="connsiteX0" fmla="*/ 0 w 622917"/>
              <a:gd name="connsiteY0" fmla="*/ 701336 h 701336"/>
              <a:gd name="connsiteX1" fmla="*/ 328474 w 622917"/>
              <a:gd name="connsiteY1" fmla="*/ 399495 h 701336"/>
              <a:gd name="connsiteX2" fmla="*/ 577049 w 622917"/>
              <a:gd name="connsiteY2" fmla="*/ 88777 h 701336"/>
              <a:gd name="connsiteX3" fmla="*/ 603682 w 622917"/>
              <a:gd name="connsiteY3" fmla="*/ 0 h 701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2917" h="701336">
                <a:moveTo>
                  <a:pt x="0" y="701336"/>
                </a:moveTo>
                <a:cubicBezTo>
                  <a:pt x="116149" y="601462"/>
                  <a:pt x="232299" y="501588"/>
                  <a:pt x="328474" y="399495"/>
                </a:cubicBezTo>
                <a:cubicBezTo>
                  <a:pt x="424649" y="297402"/>
                  <a:pt x="531181" y="155359"/>
                  <a:pt x="577049" y="88777"/>
                </a:cubicBezTo>
                <a:cubicBezTo>
                  <a:pt x="622917" y="22195"/>
                  <a:pt x="613299" y="11097"/>
                  <a:pt x="603682" y="0"/>
                </a:cubicBezTo>
              </a:path>
            </a:pathLst>
          </a:cu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4" name="자유형 34">
            <a:extLst>
              <a:ext uri="{FF2B5EF4-FFF2-40B4-BE49-F238E27FC236}">
                <a16:creationId xmlns:a16="http://schemas.microsoft.com/office/drawing/2014/main" id="{7DBACDB7-1EEC-8649-B821-6ED67B568617}"/>
              </a:ext>
            </a:extLst>
          </p:cNvPr>
          <p:cNvSpPr/>
          <p:nvPr/>
        </p:nvSpPr>
        <p:spPr>
          <a:xfrm>
            <a:off x="5994771" y="1999105"/>
            <a:ext cx="1646808" cy="3194482"/>
          </a:xfrm>
          <a:custGeom>
            <a:avLst/>
            <a:gdLst>
              <a:gd name="connsiteX0" fmla="*/ 1020932 w 1646808"/>
              <a:gd name="connsiteY0" fmla="*/ 3194482 h 3194482"/>
              <a:gd name="connsiteX1" fmla="*/ 1340528 w 1646808"/>
              <a:gd name="connsiteY1" fmla="*/ 2519779 h 3194482"/>
              <a:gd name="connsiteX2" fmla="*/ 1642369 w 1646808"/>
              <a:gd name="connsiteY2" fmla="*/ 948431 h 3194482"/>
              <a:gd name="connsiteX3" fmla="*/ 1313895 w 1646808"/>
              <a:gd name="connsiteY3" fmla="*/ 140563 h 3194482"/>
              <a:gd name="connsiteX4" fmla="*/ 0 w 1646808"/>
              <a:gd name="connsiteY4" fmla="*/ 105053 h 3194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46808" h="3194482">
                <a:moveTo>
                  <a:pt x="1020932" y="3194482"/>
                </a:moveTo>
                <a:cubicBezTo>
                  <a:pt x="1128943" y="3044301"/>
                  <a:pt x="1236955" y="2894121"/>
                  <a:pt x="1340528" y="2519779"/>
                </a:cubicBezTo>
                <a:cubicBezTo>
                  <a:pt x="1444101" y="2145437"/>
                  <a:pt x="1646808" y="1344967"/>
                  <a:pt x="1642369" y="948431"/>
                </a:cubicBezTo>
                <a:cubicBezTo>
                  <a:pt x="1637930" y="551895"/>
                  <a:pt x="1587623" y="281126"/>
                  <a:pt x="1313895" y="140563"/>
                </a:cubicBezTo>
                <a:cubicBezTo>
                  <a:pt x="1040167" y="0"/>
                  <a:pt x="520083" y="52526"/>
                  <a:pt x="0" y="105053"/>
                </a:cubicBezTo>
              </a:path>
            </a:pathLst>
          </a:cu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자유형 35">
            <a:extLst>
              <a:ext uri="{FF2B5EF4-FFF2-40B4-BE49-F238E27FC236}">
                <a16:creationId xmlns:a16="http://schemas.microsoft.com/office/drawing/2014/main" id="{9399C3A4-362B-1E4A-839A-4343D2FAB327}"/>
              </a:ext>
            </a:extLst>
          </p:cNvPr>
          <p:cNvSpPr/>
          <p:nvPr/>
        </p:nvSpPr>
        <p:spPr>
          <a:xfrm>
            <a:off x="8010002" y="2044974"/>
            <a:ext cx="935115" cy="3290655"/>
          </a:xfrm>
          <a:custGeom>
            <a:avLst/>
            <a:gdLst>
              <a:gd name="connsiteX0" fmla="*/ 390618 w 935115"/>
              <a:gd name="connsiteY0" fmla="*/ 3290655 h 3290655"/>
              <a:gd name="connsiteX1" fmla="*/ 710214 w 935115"/>
              <a:gd name="connsiteY1" fmla="*/ 2322989 h 3290655"/>
              <a:gd name="connsiteX2" fmla="*/ 816746 w 935115"/>
              <a:gd name="connsiteY2" fmla="*/ 378780 h 3290655"/>
              <a:gd name="connsiteX3" fmla="*/ 0 w 935115"/>
              <a:gd name="connsiteY3" fmla="*/ 50306 h 3290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35115" h="3290655">
                <a:moveTo>
                  <a:pt x="390618" y="3290655"/>
                </a:moveTo>
                <a:cubicBezTo>
                  <a:pt x="514905" y="3049478"/>
                  <a:pt x="639193" y="2808302"/>
                  <a:pt x="710214" y="2322989"/>
                </a:cubicBezTo>
                <a:cubicBezTo>
                  <a:pt x="781235" y="1837676"/>
                  <a:pt x="935115" y="757560"/>
                  <a:pt x="816746" y="378780"/>
                </a:cubicBezTo>
                <a:cubicBezTo>
                  <a:pt x="698377" y="0"/>
                  <a:pt x="349188" y="25153"/>
                  <a:pt x="0" y="50306"/>
                </a:cubicBezTo>
              </a:path>
            </a:pathLst>
          </a:cu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010747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05A07-3352-8E49-A2F3-1C3007D1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020" y="523613"/>
            <a:ext cx="10427960" cy="758922"/>
          </a:xfrm>
        </p:spPr>
        <p:txBody>
          <a:bodyPr/>
          <a:lstStyle/>
          <a:p>
            <a:r>
              <a:rPr lang="ko-KR" altLang="en-US" dirty="0"/>
              <a:t>자바 스윙 프로그램에서 이벤트 처리 과정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015CB0-5687-FD4A-9F77-CBC63DE77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2020" y="1520042"/>
            <a:ext cx="10427960" cy="4814345"/>
          </a:xfrm>
        </p:spPr>
        <p:txBody>
          <a:bodyPr/>
          <a:lstStyle/>
          <a:p>
            <a:r>
              <a:rPr lang="ko-KR" altLang="en-US" dirty="0"/>
              <a:t>이벤트가 처리되는 과정</a:t>
            </a:r>
            <a:endParaRPr lang="en-US" altLang="ko-KR" dirty="0"/>
          </a:p>
          <a:p>
            <a:pPr lvl="1"/>
            <a:r>
              <a:rPr lang="ko-KR" altLang="en-US" dirty="0"/>
              <a:t>이벤트 발생</a:t>
            </a:r>
            <a:endParaRPr lang="en-US" altLang="ko-KR" dirty="0"/>
          </a:p>
          <a:p>
            <a:pPr lvl="2"/>
            <a:r>
              <a:rPr lang="ko-KR" altLang="en-US" dirty="0"/>
              <a:t>예 </a:t>
            </a:r>
            <a:r>
              <a:rPr lang="en-US" altLang="ko-KR" dirty="0"/>
              <a:t>:</a:t>
            </a:r>
            <a:r>
              <a:rPr lang="ko-KR" altLang="en-US" dirty="0"/>
              <a:t>마우스의 움직임 혹은 </a:t>
            </a:r>
            <a:r>
              <a:rPr lang="ko-KR" altLang="en-US" dirty="0" err="1"/>
              <a:t>키보드입력</a:t>
            </a:r>
            <a:endParaRPr lang="en-US" altLang="ko-KR" dirty="0"/>
          </a:p>
          <a:p>
            <a:pPr lvl="1"/>
            <a:r>
              <a:rPr lang="ko-KR" altLang="en-US" dirty="0"/>
              <a:t>이벤트</a:t>
            </a:r>
            <a:r>
              <a:rPr lang="en-US" altLang="ko-KR" dirty="0"/>
              <a:t> </a:t>
            </a:r>
            <a:r>
              <a:rPr lang="ko-KR" altLang="en-US" dirty="0"/>
              <a:t>객체 생성</a:t>
            </a:r>
            <a:endParaRPr lang="en-US" altLang="ko-KR" dirty="0"/>
          </a:p>
          <a:p>
            <a:pPr lvl="2"/>
            <a:r>
              <a:rPr lang="ko-KR" altLang="en-US" dirty="0"/>
              <a:t>현재 발생한 이벤트에 대한 정보를 가진 객체</a:t>
            </a:r>
            <a:endParaRPr lang="en-US" altLang="ko-KR" dirty="0"/>
          </a:p>
          <a:p>
            <a:pPr lvl="1"/>
            <a:r>
              <a:rPr lang="ko-KR" altLang="en-US" dirty="0"/>
              <a:t>응용프로그램에 작성된 이벤트 </a:t>
            </a:r>
            <a:r>
              <a:rPr lang="ko-KR" altLang="en-US" dirty="0" err="1"/>
              <a:t>리스너</a:t>
            </a:r>
            <a:r>
              <a:rPr lang="ko-KR" altLang="en-US" dirty="0"/>
              <a:t> 찾기</a:t>
            </a:r>
            <a:endParaRPr lang="en-US" altLang="ko-KR" dirty="0"/>
          </a:p>
          <a:p>
            <a:pPr lvl="1"/>
            <a:r>
              <a:rPr lang="ko-KR" altLang="en-US" dirty="0"/>
              <a:t>이벤트 </a:t>
            </a:r>
            <a:r>
              <a:rPr lang="ko-KR" altLang="en-US" dirty="0" err="1"/>
              <a:t>리스너</a:t>
            </a:r>
            <a:r>
              <a:rPr lang="ko-KR" altLang="en-US" dirty="0"/>
              <a:t> 실행</a:t>
            </a:r>
            <a:endParaRPr lang="en-US" altLang="ko-KR" dirty="0"/>
          </a:p>
          <a:p>
            <a:pPr lvl="2"/>
            <a:r>
              <a:rPr lang="ko-KR" altLang="en-US" dirty="0" err="1"/>
              <a:t>리스너에</a:t>
            </a:r>
            <a:r>
              <a:rPr lang="ko-KR" altLang="en-US" dirty="0"/>
              <a:t> 이벤트 객체 전달</a:t>
            </a:r>
            <a:endParaRPr lang="en-US" altLang="ko-KR" dirty="0"/>
          </a:p>
          <a:p>
            <a:pPr lvl="2"/>
            <a:r>
              <a:rPr lang="ko-KR" altLang="en-US" dirty="0" err="1"/>
              <a:t>리스너</a:t>
            </a:r>
            <a:r>
              <a:rPr lang="ko-KR" altLang="en-US" dirty="0"/>
              <a:t> 코드 실행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09462465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05A07-3352-8E49-A2F3-1C3007D1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020" y="523613"/>
            <a:ext cx="10427960" cy="758922"/>
          </a:xfrm>
        </p:spPr>
        <p:txBody>
          <a:bodyPr/>
          <a:lstStyle/>
          <a:p>
            <a:r>
              <a:rPr lang="ko-KR" altLang="en-US" dirty="0"/>
              <a:t>이벤트 객체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015CB0-5687-FD4A-9F77-CBC63DE77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2020" y="1520042"/>
            <a:ext cx="10427960" cy="4814345"/>
          </a:xfrm>
        </p:spPr>
        <p:txBody>
          <a:bodyPr/>
          <a:lstStyle/>
          <a:p>
            <a:r>
              <a:rPr lang="ko" altLang="en-US" dirty="0"/>
              <a:t>각각의 컴포넌트마다 지정된 객체가 있다</a:t>
            </a:r>
            <a:endParaRPr lang="en-US" altLang="ko" dirty="0"/>
          </a:p>
          <a:p>
            <a:r>
              <a:rPr lang="ko" altLang="en-US" dirty="0"/>
              <a:t>이벤트를 발생시킨 컴포넌트의 정보를 가짐</a:t>
            </a:r>
            <a:endParaRPr lang="en-US" altLang="ko" dirty="0"/>
          </a:p>
          <a:p>
            <a:r>
              <a:rPr lang="ko" altLang="en-US" dirty="0"/>
              <a:t>이벤트의 종류</a:t>
            </a:r>
            <a:r>
              <a:rPr lang="en-US" altLang="ko" dirty="0"/>
              <a:t>, </a:t>
            </a:r>
            <a:r>
              <a:rPr lang="ko" altLang="en-US" dirty="0"/>
              <a:t>이벤트의 소스</a:t>
            </a:r>
            <a:r>
              <a:rPr lang="en-US" altLang="ko" dirty="0"/>
              <a:t>, </a:t>
            </a:r>
            <a:r>
              <a:rPr lang="ko" altLang="en-US" dirty="0"/>
              <a:t>좌표</a:t>
            </a:r>
            <a:r>
              <a:rPr lang="en-US" altLang="ko" dirty="0"/>
              <a:t>, </a:t>
            </a:r>
            <a:r>
              <a:rPr lang="ko" altLang="en-US" dirty="0"/>
              <a:t>상태 등</a:t>
            </a:r>
            <a:endParaRPr lang="en-US" altLang="ko" dirty="0"/>
          </a:p>
          <a:p>
            <a:endParaRPr lang="en-US" dirty="0"/>
          </a:p>
          <a:p>
            <a:r>
              <a:rPr lang="ko" altLang="en-US" dirty="0"/>
              <a:t>이벤트 객체에 대해서 이벤트 소스가 정해져 있다</a:t>
            </a:r>
            <a:endParaRPr lang="en-US" altLang="ko" dirty="0"/>
          </a:p>
          <a:p>
            <a:r>
              <a:rPr lang="ko" altLang="en-US" dirty="0"/>
              <a:t>하나의 객체가 여러 가지의 컴포넌트의 정보를 처리가능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D377F7-31D6-464D-A544-6BAB8EF45C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471" y="3927214"/>
            <a:ext cx="6494236" cy="2736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6522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05A07-3352-8E49-A2F3-1C3007D1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020" y="523613"/>
            <a:ext cx="10427960" cy="758922"/>
          </a:xfrm>
        </p:spPr>
        <p:txBody>
          <a:bodyPr/>
          <a:lstStyle/>
          <a:p>
            <a:r>
              <a:rPr lang="ko-KR" altLang="en-US" dirty="0"/>
              <a:t>이벤트 객체와 이벤트 정보를 </a:t>
            </a:r>
            <a:r>
              <a:rPr lang="ko-KR" altLang="en-US" dirty="0" err="1"/>
              <a:t>리턴하는</a:t>
            </a:r>
            <a:r>
              <a:rPr lang="ko-KR" altLang="en-US" dirty="0"/>
              <a:t> </a:t>
            </a:r>
            <a:r>
              <a:rPr lang="ko-KR" altLang="en-US" dirty="0" err="1"/>
              <a:t>메소드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B6D9F4E-51BB-444B-B4BF-521270CC85A1}"/>
              </a:ext>
            </a:extLst>
          </p:cNvPr>
          <p:cNvSpPr txBox="1"/>
          <p:nvPr/>
        </p:nvSpPr>
        <p:spPr>
          <a:xfrm>
            <a:off x="6044726" y="1893083"/>
            <a:ext cx="1488934" cy="27699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Object </a:t>
            </a:r>
            <a:r>
              <a:rPr lang="en-US" altLang="ko-KR" sz="1200" dirty="0" err="1"/>
              <a:t>getSource</a:t>
            </a:r>
            <a:r>
              <a:rPr lang="en-US" altLang="ko-KR" sz="1200" dirty="0"/>
              <a:t>()</a:t>
            </a:r>
            <a:endParaRPr lang="ko-KR" alt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559115-790E-AD47-BDE9-A0781B10F04F}"/>
              </a:ext>
            </a:extLst>
          </p:cNvPr>
          <p:cNvSpPr txBox="1"/>
          <p:nvPr/>
        </p:nvSpPr>
        <p:spPr>
          <a:xfrm>
            <a:off x="2544264" y="3607595"/>
            <a:ext cx="2136611" cy="27699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String </a:t>
            </a:r>
            <a:r>
              <a:rPr lang="en-US" altLang="ko-KR" sz="1200" dirty="0" err="1"/>
              <a:t>getActionCommand</a:t>
            </a:r>
            <a:r>
              <a:rPr lang="en-US" altLang="ko-KR" sz="1200" dirty="0"/>
              <a:t>()</a:t>
            </a:r>
            <a:endParaRPr lang="ko-KR" altLang="en-US" sz="1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C35930-5627-3F4E-B0F7-6881BC0F3305}"/>
              </a:ext>
            </a:extLst>
          </p:cNvPr>
          <p:cNvSpPr txBox="1"/>
          <p:nvPr/>
        </p:nvSpPr>
        <p:spPr>
          <a:xfrm>
            <a:off x="6090599" y="4321975"/>
            <a:ext cx="1397690" cy="27699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txBody>
          <a:bodyPr wrap="none" rtlCol="0">
            <a:spAutoFit/>
          </a:bodyPr>
          <a:lstStyle/>
          <a:p>
            <a:r>
              <a:rPr lang="en-US" altLang="ko-KR" sz="1200" dirty="0" err="1"/>
              <a:t>int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getModifiers</a:t>
            </a:r>
            <a:r>
              <a:rPr lang="en-US" altLang="ko-KR" sz="1200" dirty="0"/>
              <a:t>()</a:t>
            </a:r>
            <a:endParaRPr lang="ko-KR" altLang="en-US" sz="1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A8D30E-98BA-944C-9FE3-0D1BE2F36C6D}"/>
              </a:ext>
            </a:extLst>
          </p:cNvPr>
          <p:cNvSpPr txBox="1"/>
          <p:nvPr/>
        </p:nvSpPr>
        <p:spPr>
          <a:xfrm>
            <a:off x="4518963" y="5607859"/>
            <a:ext cx="1489510" cy="101566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txBody>
          <a:bodyPr wrap="none" rtlCol="0">
            <a:spAutoFit/>
          </a:bodyPr>
          <a:lstStyle/>
          <a:p>
            <a:r>
              <a:rPr lang="en-US" altLang="ko-KR" sz="1200" dirty="0" err="1"/>
              <a:t>int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getButton</a:t>
            </a:r>
            <a:r>
              <a:rPr lang="en-US" altLang="ko-KR" sz="1200" dirty="0"/>
              <a:t>()</a:t>
            </a:r>
          </a:p>
          <a:p>
            <a:r>
              <a:rPr lang="en-US" altLang="ko-KR" sz="1200" dirty="0" err="1"/>
              <a:t>int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getClickCount</a:t>
            </a:r>
            <a:r>
              <a:rPr lang="en-US" altLang="ko-KR" sz="1200" dirty="0"/>
              <a:t>()</a:t>
            </a:r>
          </a:p>
          <a:p>
            <a:r>
              <a:rPr lang="en-US" altLang="ko-KR" sz="1200" dirty="0"/>
              <a:t>Point </a:t>
            </a:r>
            <a:r>
              <a:rPr lang="en-US" altLang="ko-KR" sz="1200" dirty="0" err="1"/>
              <a:t>getPoint</a:t>
            </a:r>
            <a:r>
              <a:rPr lang="en-US" altLang="ko-KR" sz="1200" dirty="0"/>
              <a:t>()</a:t>
            </a:r>
          </a:p>
          <a:p>
            <a:r>
              <a:rPr lang="en-US" altLang="ko-KR" sz="1200" dirty="0" err="1"/>
              <a:t>int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getX</a:t>
            </a:r>
            <a:r>
              <a:rPr lang="en-US" altLang="ko-KR" sz="1200" dirty="0"/>
              <a:t>()</a:t>
            </a:r>
          </a:p>
          <a:p>
            <a:r>
              <a:rPr lang="en-US" altLang="ko-KR" sz="1200" dirty="0" err="1"/>
              <a:t>int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getY</a:t>
            </a:r>
            <a:r>
              <a:rPr lang="en-US" altLang="ko-KR" sz="1200" dirty="0"/>
              <a:t>()</a:t>
            </a:r>
            <a:endParaRPr lang="ko-KR" altLang="en-US" sz="1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D9D869-C871-2247-98CA-887A8F6E3ED5}"/>
              </a:ext>
            </a:extLst>
          </p:cNvPr>
          <p:cNvSpPr txBox="1"/>
          <p:nvPr/>
        </p:nvSpPr>
        <p:spPr>
          <a:xfrm>
            <a:off x="7523182" y="5607859"/>
            <a:ext cx="1484124" cy="6463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char </a:t>
            </a:r>
            <a:r>
              <a:rPr lang="en-US" altLang="ko-KR" sz="1200" dirty="0" err="1"/>
              <a:t>getKeyChar</a:t>
            </a:r>
            <a:r>
              <a:rPr lang="en-US" altLang="ko-KR" sz="1200" dirty="0"/>
              <a:t>()</a:t>
            </a:r>
          </a:p>
          <a:p>
            <a:r>
              <a:rPr lang="en-US" altLang="ko-KR" sz="1200" dirty="0" err="1"/>
              <a:t>int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getKeyCode</a:t>
            </a:r>
            <a:r>
              <a:rPr lang="en-US" altLang="ko-KR" sz="1200" dirty="0"/>
              <a:t>()</a:t>
            </a:r>
          </a:p>
          <a:p>
            <a:r>
              <a:rPr lang="en-US" altLang="ko-KR" sz="1200" dirty="0"/>
              <a:t>String </a:t>
            </a:r>
            <a:r>
              <a:rPr lang="en-US" altLang="ko-KR" sz="1200" dirty="0" err="1"/>
              <a:t>getKeyText</a:t>
            </a:r>
            <a:r>
              <a:rPr lang="en-US" altLang="ko-KR" sz="1200" dirty="0"/>
              <a:t>()</a:t>
            </a:r>
          </a:p>
        </p:txBody>
      </p:sp>
      <p:sp>
        <p:nvSpPr>
          <p:cNvPr id="9" name="직사각형 10">
            <a:extLst>
              <a:ext uri="{FF2B5EF4-FFF2-40B4-BE49-F238E27FC236}">
                <a16:creationId xmlns:a16="http://schemas.microsoft.com/office/drawing/2014/main" id="{433EB0F4-1F79-B241-8495-DDF11C1D6E14}"/>
              </a:ext>
            </a:extLst>
          </p:cNvPr>
          <p:cNvSpPr/>
          <p:nvPr/>
        </p:nvSpPr>
        <p:spPr>
          <a:xfrm>
            <a:off x="5401784" y="1535893"/>
            <a:ext cx="1192703" cy="357190"/>
          </a:xfrm>
          <a:prstGeom prst="rect">
            <a:avLst/>
          </a:prstGeom>
          <a:solidFill>
            <a:schemeClr val="bg2">
              <a:lumMod val="75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EventObject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10" name="직사각형 11">
            <a:extLst>
              <a:ext uri="{FF2B5EF4-FFF2-40B4-BE49-F238E27FC236}">
                <a16:creationId xmlns:a16="http://schemas.microsoft.com/office/drawing/2014/main" id="{C0257F53-7B5C-3846-B0A8-FF6859CAFAC3}"/>
              </a:ext>
            </a:extLst>
          </p:cNvPr>
          <p:cNvSpPr/>
          <p:nvPr/>
        </p:nvSpPr>
        <p:spPr>
          <a:xfrm>
            <a:off x="5116032" y="3250405"/>
            <a:ext cx="1785950" cy="357190"/>
          </a:xfrm>
          <a:prstGeom prst="rect">
            <a:avLst/>
          </a:prstGeom>
          <a:solidFill>
            <a:schemeClr val="bg2">
              <a:lumMod val="75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ComponentEvent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11" name="직사각형 12">
            <a:extLst>
              <a:ext uri="{FF2B5EF4-FFF2-40B4-BE49-F238E27FC236}">
                <a16:creationId xmlns:a16="http://schemas.microsoft.com/office/drawing/2014/main" id="{37B33981-7733-004F-B7C1-B23DDB166864}"/>
              </a:ext>
            </a:extLst>
          </p:cNvPr>
          <p:cNvSpPr/>
          <p:nvPr/>
        </p:nvSpPr>
        <p:spPr>
          <a:xfrm>
            <a:off x="7999117" y="3250405"/>
            <a:ext cx="1192703" cy="357190"/>
          </a:xfrm>
          <a:prstGeom prst="rect">
            <a:avLst/>
          </a:prstGeom>
          <a:solidFill>
            <a:schemeClr val="bg2">
              <a:lumMod val="9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ItemEvent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12" name="직사각형 13">
            <a:extLst>
              <a:ext uri="{FF2B5EF4-FFF2-40B4-BE49-F238E27FC236}">
                <a16:creationId xmlns:a16="http://schemas.microsoft.com/office/drawing/2014/main" id="{046D81BA-FAFD-8440-9E54-761088506F4B}"/>
              </a:ext>
            </a:extLst>
          </p:cNvPr>
          <p:cNvSpPr/>
          <p:nvPr/>
        </p:nvSpPr>
        <p:spPr>
          <a:xfrm>
            <a:off x="2141201" y="3250405"/>
            <a:ext cx="1192703" cy="357190"/>
          </a:xfrm>
          <a:prstGeom prst="rect">
            <a:avLst/>
          </a:prstGeom>
          <a:solidFill>
            <a:schemeClr val="bg2">
              <a:lumMod val="9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ActionEvent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13" name="직사각형 14">
            <a:extLst>
              <a:ext uri="{FF2B5EF4-FFF2-40B4-BE49-F238E27FC236}">
                <a16:creationId xmlns:a16="http://schemas.microsoft.com/office/drawing/2014/main" id="{B4CEEC7E-A066-354F-B70F-B6AF9D912EBC}"/>
              </a:ext>
            </a:extLst>
          </p:cNvPr>
          <p:cNvSpPr/>
          <p:nvPr/>
        </p:nvSpPr>
        <p:spPr>
          <a:xfrm>
            <a:off x="5401784" y="2321711"/>
            <a:ext cx="1192703" cy="357190"/>
          </a:xfrm>
          <a:prstGeom prst="rect">
            <a:avLst/>
          </a:prstGeom>
          <a:solidFill>
            <a:schemeClr val="bg2">
              <a:lumMod val="75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AWTEvent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14" name="직사각형 15">
            <a:extLst>
              <a:ext uri="{FF2B5EF4-FFF2-40B4-BE49-F238E27FC236}">
                <a16:creationId xmlns:a16="http://schemas.microsoft.com/office/drawing/2014/main" id="{11851EA7-5792-9E40-A963-5145578F0BAD}"/>
              </a:ext>
            </a:extLst>
          </p:cNvPr>
          <p:cNvSpPr/>
          <p:nvPr/>
        </p:nvSpPr>
        <p:spPr>
          <a:xfrm>
            <a:off x="5401784" y="3964785"/>
            <a:ext cx="1192703" cy="357190"/>
          </a:xfrm>
          <a:prstGeom prst="rect">
            <a:avLst/>
          </a:prstGeom>
          <a:solidFill>
            <a:schemeClr val="bg2">
              <a:lumMod val="75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>
                <a:solidFill>
                  <a:schemeClr val="tx1"/>
                </a:solidFill>
              </a:rPr>
              <a:t>InputEvent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cxnSp>
        <p:nvCxnSpPr>
          <p:cNvPr id="15" name="직선 화살표 연결선 17">
            <a:extLst>
              <a:ext uri="{FF2B5EF4-FFF2-40B4-BE49-F238E27FC236}">
                <a16:creationId xmlns:a16="http://schemas.microsoft.com/office/drawing/2014/main" id="{C499BF33-A97D-8649-98EA-F85D313130F6}"/>
              </a:ext>
            </a:extLst>
          </p:cNvPr>
          <p:cNvCxnSpPr>
            <a:stCxn id="13" idx="0"/>
            <a:endCxn id="9" idx="2"/>
          </p:cNvCxnSpPr>
          <p:nvPr/>
        </p:nvCxnSpPr>
        <p:spPr>
          <a:xfrm rot="5400000" flipH="1" flipV="1">
            <a:off x="5783822" y="2107397"/>
            <a:ext cx="428628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꺾인 연결선 18">
            <a:extLst>
              <a:ext uri="{FF2B5EF4-FFF2-40B4-BE49-F238E27FC236}">
                <a16:creationId xmlns:a16="http://schemas.microsoft.com/office/drawing/2014/main" id="{61EF67D2-FE11-DD43-862E-CC628907D4A0}"/>
              </a:ext>
            </a:extLst>
          </p:cNvPr>
          <p:cNvCxnSpPr>
            <a:stCxn id="10" idx="0"/>
            <a:endCxn id="13" idx="2"/>
          </p:cNvCxnSpPr>
          <p:nvPr/>
        </p:nvCxnSpPr>
        <p:spPr>
          <a:xfrm rot="16200000" flipV="1">
            <a:off x="5717820" y="2959217"/>
            <a:ext cx="571504" cy="10871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꺾인 연결선 19">
            <a:extLst>
              <a:ext uri="{FF2B5EF4-FFF2-40B4-BE49-F238E27FC236}">
                <a16:creationId xmlns:a16="http://schemas.microsoft.com/office/drawing/2014/main" id="{68A52717-C716-F444-994C-9E68F00344BB}"/>
              </a:ext>
            </a:extLst>
          </p:cNvPr>
          <p:cNvCxnSpPr>
            <a:stCxn id="11" idx="0"/>
            <a:endCxn id="13" idx="2"/>
          </p:cNvCxnSpPr>
          <p:nvPr/>
        </p:nvCxnSpPr>
        <p:spPr>
          <a:xfrm rot="16200000" flipV="1">
            <a:off x="7011051" y="1665986"/>
            <a:ext cx="571504" cy="2597333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꺾인 연결선 20">
            <a:extLst>
              <a:ext uri="{FF2B5EF4-FFF2-40B4-BE49-F238E27FC236}">
                <a16:creationId xmlns:a16="http://schemas.microsoft.com/office/drawing/2014/main" id="{F5331B5D-6EFC-9946-AA85-CB39831A0B1F}"/>
              </a:ext>
            </a:extLst>
          </p:cNvPr>
          <p:cNvCxnSpPr>
            <a:stCxn id="14" idx="0"/>
            <a:endCxn id="10" idx="2"/>
          </p:cNvCxnSpPr>
          <p:nvPr/>
        </p:nvCxnSpPr>
        <p:spPr>
          <a:xfrm rot="5400000" flipH="1" flipV="1">
            <a:off x="5824976" y="3780755"/>
            <a:ext cx="357190" cy="10871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21">
            <a:extLst>
              <a:ext uri="{FF2B5EF4-FFF2-40B4-BE49-F238E27FC236}">
                <a16:creationId xmlns:a16="http://schemas.microsoft.com/office/drawing/2014/main" id="{61550C9A-C275-E64A-9DBD-D56C0D1F9834}"/>
              </a:ext>
            </a:extLst>
          </p:cNvPr>
          <p:cNvSpPr/>
          <p:nvPr/>
        </p:nvSpPr>
        <p:spPr>
          <a:xfrm>
            <a:off x="3901586" y="5322107"/>
            <a:ext cx="1192703" cy="285752"/>
          </a:xfrm>
          <a:prstGeom prst="rect">
            <a:avLst/>
          </a:prstGeom>
          <a:solidFill>
            <a:schemeClr val="bg2">
              <a:lumMod val="9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MouseEvent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20" name="직사각형 22">
            <a:extLst>
              <a:ext uri="{FF2B5EF4-FFF2-40B4-BE49-F238E27FC236}">
                <a16:creationId xmlns:a16="http://schemas.microsoft.com/office/drawing/2014/main" id="{B122743B-2784-4246-BE70-3012CB907002}"/>
              </a:ext>
            </a:extLst>
          </p:cNvPr>
          <p:cNvSpPr/>
          <p:nvPr/>
        </p:nvSpPr>
        <p:spPr>
          <a:xfrm>
            <a:off x="6901982" y="5322107"/>
            <a:ext cx="1292096" cy="285752"/>
          </a:xfrm>
          <a:prstGeom prst="rect">
            <a:avLst/>
          </a:prstGeom>
          <a:solidFill>
            <a:schemeClr val="bg2">
              <a:lumMod val="9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KeyEvent</a:t>
            </a:r>
            <a:endParaRPr lang="ko-KR" altLang="en-US" sz="1400">
              <a:solidFill>
                <a:schemeClr val="tx1"/>
              </a:solidFill>
            </a:endParaRPr>
          </a:p>
        </p:txBody>
      </p:sp>
      <p:cxnSp>
        <p:nvCxnSpPr>
          <p:cNvPr id="21" name="꺾인 연결선 23">
            <a:extLst>
              <a:ext uri="{FF2B5EF4-FFF2-40B4-BE49-F238E27FC236}">
                <a16:creationId xmlns:a16="http://schemas.microsoft.com/office/drawing/2014/main" id="{FC9A71F9-CCD4-EB49-87F1-4E27780F0E2E}"/>
              </a:ext>
            </a:extLst>
          </p:cNvPr>
          <p:cNvCxnSpPr>
            <a:stCxn id="19" idx="0"/>
            <a:endCxn id="14" idx="2"/>
          </p:cNvCxnSpPr>
          <p:nvPr/>
        </p:nvCxnSpPr>
        <p:spPr>
          <a:xfrm rot="5400000" flipH="1" flipV="1">
            <a:off x="4747971" y="4071942"/>
            <a:ext cx="1000132" cy="1500198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꺾인 연결선 24">
            <a:extLst>
              <a:ext uri="{FF2B5EF4-FFF2-40B4-BE49-F238E27FC236}">
                <a16:creationId xmlns:a16="http://schemas.microsoft.com/office/drawing/2014/main" id="{148C2607-E51A-684C-84CC-08C260FB608F}"/>
              </a:ext>
            </a:extLst>
          </p:cNvPr>
          <p:cNvCxnSpPr>
            <a:stCxn id="20" idx="0"/>
            <a:endCxn id="14" idx="2"/>
          </p:cNvCxnSpPr>
          <p:nvPr/>
        </p:nvCxnSpPr>
        <p:spPr>
          <a:xfrm rot="16200000" flipV="1">
            <a:off x="6273017" y="4047094"/>
            <a:ext cx="1000132" cy="1549894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hape 36">
            <a:extLst>
              <a:ext uri="{FF2B5EF4-FFF2-40B4-BE49-F238E27FC236}">
                <a16:creationId xmlns:a16="http://schemas.microsoft.com/office/drawing/2014/main" id="{5582C3AC-2AFC-A849-B564-485E9362B980}"/>
              </a:ext>
            </a:extLst>
          </p:cNvPr>
          <p:cNvCxnSpPr/>
          <p:nvPr/>
        </p:nvCxnSpPr>
        <p:spPr>
          <a:xfrm rot="5400000" flipH="1" flipV="1">
            <a:off x="4092430" y="1329984"/>
            <a:ext cx="571504" cy="3260583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718821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05A07-3352-8E49-A2F3-1C3007D1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020" y="523613"/>
            <a:ext cx="10427960" cy="758922"/>
          </a:xfrm>
        </p:spPr>
        <p:txBody>
          <a:bodyPr/>
          <a:lstStyle/>
          <a:p>
            <a:r>
              <a:rPr lang="ko-KR" altLang="en-US" dirty="0"/>
              <a:t>이벤트 객체</a:t>
            </a:r>
            <a:r>
              <a:rPr lang="en-US" altLang="ko-KR" dirty="0"/>
              <a:t>, </a:t>
            </a:r>
            <a:r>
              <a:rPr lang="ko-KR" altLang="en-US" dirty="0"/>
              <a:t>이벤트 소스</a:t>
            </a:r>
            <a:r>
              <a:rPr lang="en-US" altLang="ko-KR" dirty="0"/>
              <a:t>, </a:t>
            </a:r>
            <a:r>
              <a:rPr lang="ko-KR" altLang="en-US" dirty="0"/>
              <a:t>발생하는 경우</a:t>
            </a:r>
            <a:endParaRPr lang="en-US" dirty="0"/>
          </a:p>
        </p:txBody>
      </p:sp>
      <p:pic>
        <p:nvPicPr>
          <p:cNvPr id="4" name="그림 2">
            <a:extLst>
              <a:ext uri="{FF2B5EF4-FFF2-40B4-BE49-F238E27FC236}">
                <a16:creationId xmlns:a16="http://schemas.microsoft.com/office/drawing/2014/main" id="{FAA3FBF8-F378-E247-B365-C71D1DF1B0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2777" y="1510927"/>
            <a:ext cx="5846445" cy="4823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72542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05A07-3352-8E49-A2F3-1C3007D1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020" y="523613"/>
            <a:ext cx="10427960" cy="758922"/>
          </a:xfrm>
        </p:spPr>
        <p:txBody>
          <a:bodyPr/>
          <a:lstStyle/>
          <a:p>
            <a:r>
              <a:rPr lang="ko-KR" altLang="en-US" dirty="0"/>
              <a:t>이벤트 </a:t>
            </a:r>
            <a:r>
              <a:rPr lang="ko-KR" altLang="en-US" dirty="0" err="1"/>
              <a:t>리스너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015CB0-5687-FD4A-9F77-CBC63DE77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2020" y="1520042"/>
            <a:ext cx="4164993" cy="4814345"/>
          </a:xfrm>
        </p:spPr>
        <p:txBody>
          <a:bodyPr/>
          <a:lstStyle/>
          <a:p>
            <a:r>
              <a:rPr lang="ko-KR" altLang="en-US" dirty="0"/>
              <a:t>이벤트를 처리하는 자바 프로그램 코드</a:t>
            </a:r>
            <a:r>
              <a:rPr lang="en-US" altLang="ko-KR" dirty="0"/>
              <a:t>, </a:t>
            </a:r>
            <a:r>
              <a:rPr lang="ko-KR" altLang="en-US" dirty="0"/>
              <a:t>클래스로 작성</a:t>
            </a:r>
            <a:endParaRPr lang="en-US" altLang="ko-KR" dirty="0"/>
          </a:p>
          <a:p>
            <a:r>
              <a:rPr lang="ko-KR" altLang="en-US" dirty="0"/>
              <a:t>이벤트 처리를 실질적으로 한다</a:t>
            </a:r>
            <a:endParaRPr lang="en-US" altLang="ko-KR" dirty="0"/>
          </a:p>
          <a:p>
            <a:r>
              <a:rPr lang="ko-KR" altLang="en-US" dirty="0"/>
              <a:t>사용방법</a:t>
            </a:r>
            <a:endParaRPr lang="en-US" altLang="ko-KR" dirty="0"/>
          </a:p>
          <a:p>
            <a:pPr marL="342900" indent="-342900">
              <a:buFont typeface="+mj-lt"/>
              <a:buAutoNum type="arabicPeriod"/>
            </a:pPr>
            <a:r>
              <a:rPr lang="ko" altLang="en-US" dirty="0"/>
              <a:t>인터페이스를 상속한 클래스 사용</a:t>
            </a:r>
          </a:p>
          <a:p>
            <a:pPr marL="342900" indent="-342900">
              <a:buFont typeface="+mj-lt"/>
              <a:buAutoNum type="arabicPeriod"/>
            </a:pPr>
            <a:r>
              <a:rPr lang="ko" altLang="en-US" dirty="0"/>
              <a:t>익명 클래스로 구현</a:t>
            </a:r>
            <a:r>
              <a:rPr lang="en-US" altLang="ko" dirty="0"/>
              <a:t>-&gt; </a:t>
            </a:r>
            <a:r>
              <a:rPr lang="ko" altLang="en-US" dirty="0"/>
              <a:t>일회성 코드</a:t>
            </a:r>
            <a:r>
              <a:rPr lang="en-US" altLang="ko" dirty="0"/>
              <a:t>, </a:t>
            </a:r>
            <a:r>
              <a:rPr lang="ko" altLang="en-US" dirty="0"/>
              <a:t>안드로이드 개발에서도 많이 쓰임</a:t>
            </a:r>
          </a:p>
          <a:p>
            <a:pPr marL="342900" indent="-342900">
              <a:buFont typeface="+mj-lt"/>
              <a:buAutoNum type="arabicPeriod"/>
            </a:pPr>
            <a:r>
              <a:rPr lang="ko" altLang="en-US" dirty="0"/>
              <a:t>내부 클래스로 구현</a:t>
            </a:r>
            <a:endParaRPr lang="en-US" dirty="0"/>
          </a:p>
        </p:txBody>
      </p:sp>
      <p:pic>
        <p:nvPicPr>
          <p:cNvPr id="4" name="그림 2">
            <a:extLst>
              <a:ext uri="{FF2B5EF4-FFF2-40B4-BE49-F238E27FC236}">
                <a16:creationId xmlns:a16="http://schemas.microsoft.com/office/drawing/2014/main" id="{B169297A-9B31-C84B-87EA-89CCFB7EF8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8122" y="1520042"/>
            <a:ext cx="6031858" cy="4999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9427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05A07-3352-8E49-A2F3-1C3007D1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020" y="523613"/>
            <a:ext cx="10427960" cy="758922"/>
          </a:xfrm>
        </p:spPr>
        <p:txBody>
          <a:bodyPr/>
          <a:lstStyle/>
          <a:p>
            <a:r>
              <a:rPr lang="ko-KR" altLang="en-US" dirty="0"/>
              <a:t>이벤트 </a:t>
            </a:r>
            <a:r>
              <a:rPr lang="ko-KR" altLang="en-US" dirty="0" err="1"/>
              <a:t>리스너</a:t>
            </a:r>
            <a:r>
              <a:rPr lang="ko-KR" altLang="en-US" dirty="0"/>
              <a:t> 작성 과정 사례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015CB0-5687-FD4A-9F77-CBC63DE77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2020" y="1520042"/>
            <a:ext cx="10427960" cy="440574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ko-KR" sz="1600" dirty="0"/>
              <a:t>1. </a:t>
            </a:r>
            <a:r>
              <a:rPr lang="ko-KR" altLang="en-US" sz="1600" dirty="0"/>
              <a:t>이벤트와 이벤트 </a:t>
            </a:r>
            <a:r>
              <a:rPr lang="ko-KR" altLang="en-US" sz="1600" dirty="0" err="1"/>
              <a:t>리스너</a:t>
            </a:r>
            <a:r>
              <a:rPr lang="ko-KR" altLang="en-US" sz="1600" dirty="0"/>
              <a:t> 선택</a:t>
            </a:r>
            <a:endParaRPr lang="en-US" altLang="ko-KR" sz="1600" dirty="0"/>
          </a:p>
          <a:p>
            <a:pPr lvl="1"/>
            <a:r>
              <a:rPr lang="ko-KR" altLang="en-US" dirty="0"/>
              <a:t>버튼 클릭을 처리하고자 하는 경우</a:t>
            </a:r>
            <a:endParaRPr lang="en-US" altLang="ko-KR" dirty="0"/>
          </a:p>
          <a:p>
            <a:pPr lvl="2"/>
            <a:r>
              <a:rPr lang="ko-KR" altLang="en-US" sz="1400" dirty="0"/>
              <a:t>이벤트 </a:t>
            </a:r>
            <a:r>
              <a:rPr lang="en-US" altLang="ko-KR" sz="1400" dirty="0"/>
              <a:t>: Action </a:t>
            </a:r>
            <a:r>
              <a:rPr lang="ko-KR" altLang="en-US" sz="1400" dirty="0"/>
              <a:t>이벤트</a:t>
            </a:r>
            <a:r>
              <a:rPr lang="en-US" altLang="ko-KR" sz="1400" dirty="0"/>
              <a:t>,</a:t>
            </a:r>
            <a:r>
              <a:rPr lang="ko-KR" altLang="en-US" sz="1400" dirty="0"/>
              <a:t> 이벤트 </a:t>
            </a:r>
            <a:r>
              <a:rPr lang="ko-KR" altLang="en-US" sz="1400" dirty="0" err="1"/>
              <a:t>리스너</a:t>
            </a:r>
            <a:r>
              <a:rPr lang="ko-KR" altLang="en-US" sz="1400" dirty="0"/>
              <a:t> </a:t>
            </a:r>
            <a:r>
              <a:rPr lang="en-US" altLang="ko-KR" sz="1400" dirty="0"/>
              <a:t>: ActionListener</a:t>
            </a:r>
          </a:p>
          <a:p>
            <a:pPr marL="0" indent="0">
              <a:buNone/>
            </a:pPr>
            <a:r>
              <a:rPr lang="en-US" altLang="ko-KR" sz="1600" dirty="0"/>
              <a:t>2.</a:t>
            </a:r>
            <a:r>
              <a:rPr lang="ko-KR" altLang="en-US" sz="1600" dirty="0"/>
              <a:t> 이벤트 </a:t>
            </a:r>
            <a:r>
              <a:rPr lang="ko-KR" altLang="en-US" sz="1600" dirty="0" err="1"/>
              <a:t>리스너</a:t>
            </a:r>
            <a:r>
              <a:rPr lang="ko-KR" altLang="en-US" sz="1600" dirty="0"/>
              <a:t> 클래스 작성 </a:t>
            </a:r>
            <a:r>
              <a:rPr lang="en-US" altLang="ko-KR" sz="1600" dirty="0"/>
              <a:t>: ActionListener </a:t>
            </a:r>
            <a:r>
              <a:rPr lang="ko-KR" altLang="en-US" sz="1600" dirty="0"/>
              <a:t>인터페이스 구현</a:t>
            </a:r>
            <a:endParaRPr lang="en-US" altLang="ko-KR" sz="1600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sz="1600" dirty="0"/>
          </a:p>
          <a:p>
            <a:pPr marL="0" indent="0">
              <a:buNone/>
            </a:pPr>
            <a:r>
              <a:rPr lang="en-US" altLang="ko-KR" sz="1600" dirty="0"/>
              <a:t>3. </a:t>
            </a:r>
            <a:r>
              <a:rPr lang="ko-KR" altLang="en-US" sz="1600" dirty="0"/>
              <a:t>이벤트 </a:t>
            </a:r>
            <a:r>
              <a:rPr lang="ko-KR" altLang="en-US" sz="1600" dirty="0" err="1"/>
              <a:t>리스너</a:t>
            </a:r>
            <a:r>
              <a:rPr lang="ko-KR" altLang="en-US" sz="1600" dirty="0"/>
              <a:t> 등록</a:t>
            </a:r>
            <a:endParaRPr lang="en-US" altLang="ko-KR" sz="1600" dirty="0"/>
          </a:p>
          <a:p>
            <a:pPr lvl="1"/>
            <a:r>
              <a:rPr lang="ko-KR" altLang="en-US" dirty="0"/>
              <a:t>이벤트를 받아 처리하고자 하는 컴포넌트에 이벤트 </a:t>
            </a:r>
            <a:r>
              <a:rPr lang="ko-KR" altLang="en-US" dirty="0" err="1"/>
              <a:t>리스너</a:t>
            </a:r>
            <a:r>
              <a:rPr lang="ko-KR" altLang="en-US" dirty="0"/>
              <a:t> 등록</a:t>
            </a:r>
            <a:endParaRPr lang="en-US" altLang="ko-KR" dirty="0"/>
          </a:p>
          <a:p>
            <a:pPr lvl="1"/>
            <a:r>
              <a:rPr lang="en-US" altLang="ko-KR" dirty="0" err="1"/>
              <a:t>component.addXXXListener</a:t>
            </a:r>
            <a:r>
              <a:rPr lang="en-US" altLang="ko-KR" dirty="0"/>
              <a:t>(listener)</a:t>
            </a:r>
          </a:p>
          <a:p>
            <a:pPr lvl="2"/>
            <a:r>
              <a:rPr lang="en-US" altLang="ko-KR" sz="1400" dirty="0"/>
              <a:t>xxx : </a:t>
            </a:r>
            <a:r>
              <a:rPr lang="ko-KR" altLang="en-US" sz="1400" dirty="0"/>
              <a:t>이벤트 명</a:t>
            </a:r>
            <a:r>
              <a:rPr lang="en-US" altLang="ko-KR" sz="1400" dirty="0"/>
              <a:t>,  listener : </a:t>
            </a:r>
            <a:r>
              <a:rPr lang="ko-KR" altLang="en-US" sz="1400" dirty="0"/>
              <a:t>이벤트 </a:t>
            </a:r>
            <a:r>
              <a:rPr lang="ko-KR" altLang="en-US" sz="1400" dirty="0" err="1"/>
              <a:t>리스너</a:t>
            </a:r>
            <a:r>
              <a:rPr lang="ko-KR" altLang="en-US" sz="1400" dirty="0"/>
              <a:t> 객체</a:t>
            </a:r>
            <a:endParaRPr lang="en-US" altLang="ko-KR" sz="1400" dirty="0"/>
          </a:p>
          <a:p>
            <a:endParaRPr lang="en-US" dirty="0"/>
          </a:p>
        </p:txBody>
      </p:sp>
      <p:sp>
        <p:nvSpPr>
          <p:cNvPr id="4" name="직사각형 4">
            <a:extLst>
              <a:ext uri="{FF2B5EF4-FFF2-40B4-BE49-F238E27FC236}">
                <a16:creationId xmlns:a16="http://schemas.microsoft.com/office/drawing/2014/main" id="{D51FCF50-FD6E-E249-9EA4-878DA391BCD8}"/>
              </a:ext>
            </a:extLst>
          </p:cNvPr>
          <p:cNvSpPr/>
          <p:nvPr/>
        </p:nvSpPr>
        <p:spPr>
          <a:xfrm>
            <a:off x="1223792" y="2819629"/>
            <a:ext cx="6480720" cy="175432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b="1" dirty="0"/>
              <a:t>class </a:t>
            </a:r>
            <a:r>
              <a:rPr lang="en-US" altLang="ko-KR" sz="1200" b="1" dirty="0" err="1"/>
              <a:t>MyActionListener</a:t>
            </a:r>
            <a:r>
              <a:rPr lang="en-US" altLang="ko-KR" sz="1200" b="1" dirty="0"/>
              <a:t> implements </a:t>
            </a:r>
            <a:r>
              <a:rPr lang="en-US" altLang="ko-KR" sz="1200" b="1" dirty="0" err="1"/>
              <a:t>ActionListener</a:t>
            </a:r>
            <a:r>
              <a:rPr lang="en-US" altLang="ko-KR" sz="1200" b="1" dirty="0"/>
              <a:t>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/>
              <a:t>public void </a:t>
            </a:r>
            <a:r>
              <a:rPr lang="en-US" altLang="ko-KR" sz="1200" b="1" dirty="0" err="1"/>
              <a:t>actionPerformed</a:t>
            </a:r>
            <a:r>
              <a:rPr lang="en-US" altLang="ko-KR" sz="1200" b="1" dirty="0"/>
              <a:t>(</a:t>
            </a:r>
            <a:r>
              <a:rPr lang="en-US" altLang="ko-KR" sz="1200" b="1" dirty="0" err="1"/>
              <a:t>ActionEvent</a:t>
            </a:r>
            <a:r>
              <a:rPr lang="en-US" altLang="ko-KR" sz="1200" b="1" dirty="0"/>
              <a:t> e) </a:t>
            </a:r>
            <a:r>
              <a:rPr lang="en-US" altLang="ko-KR" sz="1200" dirty="0"/>
              <a:t>{ 	// </a:t>
            </a:r>
            <a:r>
              <a:rPr lang="ko-KR" altLang="en-US" sz="1200" dirty="0"/>
              <a:t>버튼이 클릭될 때 호출되는 </a:t>
            </a:r>
            <a:r>
              <a:rPr lang="ko-KR" altLang="en-US" sz="1200" dirty="0" err="1"/>
              <a:t>메소드</a:t>
            </a:r>
            <a:endParaRPr lang="ko-KR" altLang="en-US" sz="1200" dirty="0"/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JButton</a:t>
            </a:r>
            <a:r>
              <a:rPr lang="en-US" altLang="ko-KR" sz="1200" dirty="0"/>
              <a:t> b = (</a:t>
            </a:r>
            <a:r>
              <a:rPr lang="en-US" altLang="ko-KR" sz="1200" dirty="0" err="1"/>
              <a:t>JButton</a:t>
            </a:r>
            <a:r>
              <a:rPr lang="en-US" altLang="ko-KR" sz="1200" dirty="0"/>
              <a:t>)</a:t>
            </a:r>
            <a:r>
              <a:rPr lang="en-US" altLang="ko-KR" sz="1200" dirty="0" err="1"/>
              <a:t>e.getSource</a:t>
            </a:r>
            <a:r>
              <a:rPr lang="en-US" altLang="ko-KR" sz="1200" dirty="0"/>
              <a:t>(); 					// </a:t>
            </a:r>
            <a:r>
              <a:rPr lang="ko-KR" altLang="en-US" sz="1200" dirty="0"/>
              <a:t>사용자가 클릭한 버튼 알아내기</a:t>
            </a:r>
          </a:p>
          <a:p>
            <a:pPr defTabSz="180000"/>
            <a:r>
              <a:rPr lang="en-US" altLang="ko-KR" sz="1200" dirty="0"/>
              <a:t>		if(</a:t>
            </a:r>
            <a:r>
              <a:rPr lang="en-US" altLang="ko-KR" sz="1200" dirty="0" err="1"/>
              <a:t>b.getText</a:t>
            </a:r>
            <a:r>
              <a:rPr lang="en-US" altLang="ko-KR" sz="1200" dirty="0"/>
              <a:t>().equals("Action")) 							// </a:t>
            </a:r>
            <a:r>
              <a:rPr lang="ko-KR" altLang="en-US" sz="1200" dirty="0"/>
              <a:t>버튼의 문자열이 </a:t>
            </a:r>
            <a:r>
              <a:rPr lang="en-US" altLang="ko-KR" sz="1200" dirty="0"/>
              <a:t>"Action"</a:t>
            </a:r>
            <a:r>
              <a:rPr lang="ko-KR" altLang="en-US" sz="1200" dirty="0"/>
              <a:t>인지 비교</a:t>
            </a:r>
          </a:p>
          <a:p>
            <a:pPr defTabSz="180000"/>
            <a:r>
              <a:rPr lang="en-US" altLang="ko-KR" sz="1200" dirty="0"/>
              <a:t>			</a:t>
            </a:r>
            <a:r>
              <a:rPr lang="en-US" altLang="ko-KR" sz="1200" dirty="0" err="1"/>
              <a:t>b.setText</a:t>
            </a:r>
            <a:r>
              <a:rPr lang="en-US" altLang="ko-KR" sz="1200" dirty="0"/>
              <a:t>("</a:t>
            </a:r>
            <a:r>
              <a:rPr lang="ko-KR" altLang="en-US" sz="1200" dirty="0"/>
              <a:t>액션</a:t>
            </a:r>
            <a:r>
              <a:rPr lang="en-US" altLang="ko-KR" sz="1200" dirty="0"/>
              <a:t>"); 											// </a:t>
            </a:r>
            <a:r>
              <a:rPr lang="en-US" altLang="ko-KR" sz="1200" dirty="0" err="1"/>
              <a:t>JButton</a:t>
            </a:r>
            <a:r>
              <a:rPr lang="ko-KR" altLang="en-US" sz="1200" dirty="0"/>
              <a:t>의 </a:t>
            </a:r>
            <a:r>
              <a:rPr lang="en-US" altLang="ko-KR" sz="1200" dirty="0" err="1"/>
              <a:t>setText</a:t>
            </a:r>
            <a:r>
              <a:rPr lang="en-US" altLang="ko-KR" sz="1200" dirty="0"/>
              <a:t>()</a:t>
            </a:r>
            <a:r>
              <a:rPr lang="ko-KR" altLang="en-US" sz="1200" dirty="0"/>
              <a:t> 호출</a:t>
            </a:r>
            <a:r>
              <a:rPr lang="en-US" altLang="ko-KR" sz="1200" dirty="0"/>
              <a:t>.</a:t>
            </a:r>
            <a:r>
              <a:rPr lang="ko-KR" altLang="en-US" sz="1200" dirty="0"/>
              <a:t> 문자열변경</a:t>
            </a:r>
          </a:p>
          <a:p>
            <a:pPr defTabSz="180000"/>
            <a:r>
              <a:rPr lang="en-US" altLang="ko-KR" sz="1200" dirty="0"/>
              <a:t>		else</a:t>
            </a:r>
          </a:p>
          <a:p>
            <a:pPr defTabSz="180000"/>
            <a:r>
              <a:rPr lang="en-US" altLang="ko-KR" sz="1200" dirty="0"/>
              <a:t>			</a:t>
            </a:r>
            <a:r>
              <a:rPr lang="en-US" altLang="ko-KR" sz="1200" dirty="0" err="1"/>
              <a:t>b.setText</a:t>
            </a:r>
            <a:r>
              <a:rPr lang="en-US" altLang="ko-KR" sz="1200" dirty="0"/>
              <a:t>("Action"); 										// </a:t>
            </a:r>
            <a:r>
              <a:rPr lang="en-US" altLang="ko-KR" sz="1200" dirty="0" err="1"/>
              <a:t>JButton</a:t>
            </a:r>
            <a:r>
              <a:rPr lang="ko-KR" altLang="en-US" sz="1200" dirty="0"/>
              <a:t>의 </a:t>
            </a:r>
            <a:r>
              <a:rPr lang="en-US" altLang="ko-KR" sz="1200" dirty="0" err="1"/>
              <a:t>setText</a:t>
            </a:r>
            <a:r>
              <a:rPr lang="en-US" altLang="ko-KR" sz="1200" dirty="0"/>
              <a:t>()</a:t>
            </a:r>
            <a:r>
              <a:rPr lang="ko-KR" altLang="en-US" sz="1200" dirty="0"/>
              <a:t> 호출</a:t>
            </a:r>
            <a:r>
              <a:rPr lang="en-US" altLang="ko-KR" sz="1200" dirty="0"/>
              <a:t>.</a:t>
            </a:r>
            <a:r>
              <a:rPr lang="ko-KR" altLang="en-US" sz="1200" dirty="0"/>
              <a:t> 문자열변경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dirty="0"/>
              <a:t>}</a:t>
            </a:r>
            <a:endParaRPr lang="ko-KR" altLang="en-US" sz="1200" dirty="0"/>
          </a:p>
        </p:txBody>
      </p:sp>
      <p:sp>
        <p:nvSpPr>
          <p:cNvPr id="5" name="직사각형 5">
            <a:extLst>
              <a:ext uri="{FF2B5EF4-FFF2-40B4-BE49-F238E27FC236}">
                <a16:creationId xmlns:a16="http://schemas.microsoft.com/office/drawing/2014/main" id="{1598125B-B326-1A45-B787-2D0CCB49F16E}"/>
              </a:ext>
            </a:extLst>
          </p:cNvPr>
          <p:cNvSpPr/>
          <p:nvPr/>
        </p:nvSpPr>
        <p:spPr>
          <a:xfrm>
            <a:off x="1223792" y="5920586"/>
            <a:ext cx="6480720" cy="4616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 err="1"/>
              <a:t>MyActionListener</a:t>
            </a:r>
            <a:r>
              <a:rPr lang="en-US" altLang="ko-KR" sz="1200" dirty="0"/>
              <a:t> listener = </a:t>
            </a:r>
            <a:r>
              <a:rPr lang="en-US" altLang="ko-KR" sz="1200" b="1" dirty="0"/>
              <a:t>new </a:t>
            </a:r>
            <a:r>
              <a:rPr lang="en-US" altLang="ko-KR" sz="1200" b="1" dirty="0" err="1"/>
              <a:t>MyActionListener</a:t>
            </a:r>
            <a:r>
              <a:rPr lang="en-US" altLang="ko-KR" sz="1200" b="1" dirty="0"/>
              <a:t>()</a:t>
            </a:r>
            <a:r>
              <a:rPr lang="en-US" altLang="ko-KR" sz="1200" dirty="0"/>
              <a:t>; // </a:t>
            </a:r>
            <a:r>
              <a:rPr lang="ko-KR" altLang="en-US" sz="1200" dirty="0" err="1"/>
              <a:t>리스너</a:t>
            </a:r>
            <a:r>
              <a:rPr lang="ko-KR" altLang="en-US" sz="1200" dirty="0"/>
              <a:t> </a:t>
            </a:r>
            <a:r>
              <a:rPr lang="ko-KR" altLang="en-US" sz="1200" dirty="0" err="1"/>
              <a:t>인스턴스</a:t>
            </a:r>
            <a:r>
              <a:rPr lang="ko-KR" altLang="en-US" sz="1200" dirty="0"/>
              <a:t> 생성</a:t>
            </a:r>
          </a:p>
          <a:p>
            <a:r>
              <a:rPr lang="en-US" altLang="ko-KR" sz="1200" b="1" dirty="0" err="1"/>
              <a:t>btn.addActionListener</a:t>
            </a:r>
            <a:r>
              <a:rPr lang="en-US" altLang="ko-KR" sz="1200" b="1" dirty="0"/>
              <a:t>(listener); 		</a:t>
            </a:r>
            <a:r>
              <a:rPr lang="en-US" altLang="ko-KR" sz="1200" dirty="0"/>
              <a:t>// </a:t>
            </a:r>
            <a:r>
              <a:rPr lang="ko-KR" altLang="en-US" sz="1200" dirty="0" err="1"/>
              <a:t>리스너</a:t>
            </a:r>
            <a:r>
              <a:rPr lang="ko-KR" altLang="en-US" sz="1200" dirty="0"/>
              <a:t> 등록</a:t>
            </a:r>
          </a:p>
        </p:txBody>
      </p:sp>
    </p:spTree>
    <p:extLst>
      <p:ext uri="{BB962C8B-B14F-4D97-AF65-F5344CB8AC3E}">
        <p14:creationId xmlns:p14="http://schemas.microsoft.com/office/powerpoint/2010/main" val="141584164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05A07-3352-8E49-A2F3-1C3007D1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020" y="523613"/>
            <a:ext cx="10427960" cy="758922"/>
          </a:xfrm>
        </p:spPr>
        <p:txBody>
          <a:bodyPr/>
          <a:lstStyle/>
          <a:p>
            <a:r>
              <a:rPr lang="ko-KR" altLang="en-US" dirty="0"/>
              <a:t>이벤트 </a:t>
            </a:r>
            <a:r>
              <a:rPr lang="ko-KR" altLang="en-US" dirty="0" err="1"/>
              <a:t>리스너</a:t>
            </a:r>
            <a:r>
              <a:rPr lang="ko-KR" altLang="en-US" dirty="0"/>
              <a:t> 작성 방법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015CB0-5687-FD4A-9F77-CBC63DE77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2020" y="1520042"/>
            <a:ext cx="10427960" cy="4814345"/>
          </a:xfrm>
        </p:spPr>
        <p:txBody>
          <a:bodyPr/>
          <a:lstStyle/>
          <a:p>
            <a:r>
              <a:rPr lang="en-US" altLang="ko-KR" dirty="0"/>
              <a:t>3 </a:t>
            </a:r>
            <a:r>
              <a:rPr lang="ko-KR" altLang="en-US" dirty="0"/>
              <a:t>가지 방법</a:t>
            </a:r>
            <a:endParaRPr lang="en-US" altLang="ko-KR" dirty="0"/>
          </a:p>
          <a:p>
            <a:pPr lvl="1"/>
            <a:r>
              <a:rPr lang="ko-KR" altLang="en-US" dirty="0"/>
              <a:t>독립 클래스로 작성</a:t>
            </a:r>
            <a:endParaRPr lang="en-US" altLang="ko-KR" dirty="0"/>
          </a:p>
          <a:p>
            <a:pPr lvl="2"/>
            <a:r>
              <a:rPr lang="ko-KR" altLang="en-US" dirty="0"/>
              <a:t>이벤트 </a:t>
            </a:r>
            <a:r>
              <a:rPr lang="ko-KR" altLang="en-US" dirty="0" err="1"/>
              <a:t>리스너를</a:t>
            </a:r>
            <a:r>
              <a:rPr lang="ko-KR" altLang="en-US" dirty="0"/>
              <a:t> 완전한 클래스로 작성</a:t>
            </a:r>
            <a:endParaRPr lang="en-US" altLang="ko-KR" dirty="0"/>
          </a:p>
          <a:p>
            <a:pPr lvl="2"/>
            <a:r>
              <a:rPr lang="ko-KR" altLang="en-US" dirty="0"/>
              <a:t>이벤트 </a:t>
            </a:r>
            <a:r>
              <a:rPr lang="ko-KR" altLang="en-US" dirty="0" err="1"/>
              <a:t>리스너를</a:t>
            </a:r>
            <a:r>
              <a:rPr lang="ko-KR" altLang="en-US" dirty="0"/>
              <a:t> 여러 곳에서 사용할 때 적합</a:t>
            </a:r>
            <a:endParaRPr lang="en-US" altLang="ko-KR" dirty="0"/>
          </a:p>
          <a:p>
            <a:pPr lvl="1"/>
            <a:r>
              <a:rPr lang="ko-KR" altLang="en-US" dirty="0"/>
              <a:t>내부 클래스</a:t>
            </a:r>
            <a:r>
              <a:rPr lang="en-US" altLang="ko-KR" dirty="0"/>
              <a:t>(inner class)</a:t>
            </a:r>
            <a:r>
              <a:rPr lang="ko-KR" altLang="en-US" dirty="0"/>
              <a:t>로 작성</a:t>
            </a:r>
            <a:endParaRPr lang="en-US" altLang="ko-KR" dirty="0"/>
          </a:p>
          <a:p>
            <a:pPr lvl="2"/>
            <a:r>
              <a:rPr lang="ko-KR" altLang="en-US" dirty="0"/>
              <a:t>클래스 안에 멤버처럼 클래스 작성</a:t>
            </a:r>
            <a:endParaRPr lang="en-US" altLang="ko-KR" dirty="0"/>
          </a:p>
          <a:p>
            <a:pPr lvl="2"/>
            <a:r>
              <a:rPr lang="ko-KR" altLang="en-US" dirty="0"/>
              <a:t>이벤트 </a:t>
            </a:r>
            <a:r>
              <a:rPr lang="ko-KR" altLang="en-US" dirty="0" err="1"/>
              <a:t>리스너를</a:t>
            </a:r>
            <a:r>
              <a:rPr lang="ko-KR" altLang="en-US" dirty="0"/>
              <a:t> 특정 클래스에서만 사용할 때 적합</a:t>
            </a:r>
            <a:endParaRPr lang="en-US" altLang="ko-KR" dirty="0"/>
          </a:p>
          <a:p>
            <a:pPr lvl="1"/>
            <a:r>
              <a:rPr lang="ko-KR" altLang="en-US" dirty="0"/>
              <a:t>익명 클래스</a:t>
            </a:r>
            <a:r>
              <a:rPr lang="en-US" altLang="ko-KR" dirty="0"/>
              <a:t>(anonymous class)</a:t>
            </a:r>
            <a:r>
              <a:rPr lang="ko-KR" altLang="en-US" dirty="0"/>
              <a:t>로 작성</a:t>
            </a:r>
            <a:endParaRPr lang="en-US" altLang="ko-KR" dirty="0"/>
          </a:p>
          <a:p>
            <a:pPr lvl="2"/>
            <a:r>
              <a:rPr lang="ko-KR" altLang="en-US" dirty="0"/>
              <a:t>클래스의 이름 없이 간단히 </a:t>
            </a:r>
            <a:r>
              <a:rPr lang="ko-KR" altLang="en-US" dirty="0" err="1"/>
              <a:t>리스너</a:t>
            </a:r>
            <a:r>
              <a:rPr lang="ko-KR" altLang="en-US" dirty="0"/>
              <a:t> 작성</a:t>
            </a:r>
            <a:endParaRPr lang="en-US" altLang="ko-KR" dirty="0"/>
          </a:p>
          <a:p>
            <a:pPr lvl="2"/>
            <a:r>
              <a:rPr lang="ko-KR" altLang="en-US" dirty="0"/>
              <a:t>클래스 조차 만들 필요 없이 </a:t>
            </a:r>
            <a:r>
              <a:rPr lang="ko-KR" altLang="en-US" dirty="0" err="1"/>
              <a:t>리스너</a:t>
            </a:r>
            <a:r>
              <a:rPr lang="ko-KR" altLang="en-US" dirty="0"/>
              <a:t> 코드가 간단한 경우에 적합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24264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05A07-3352-8E49-A2F3-1C3007D1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020" y="226733"/>
            <a:ext cx="10427960" cy="758922"/>
          </a:xfrm>
        </p:spPr>
        <p:txBody>
          <a:bodyPr/>
          <a:lstStyle/>
          <a:p>
            <a:r>
              <a:rPr lang="ko-KR" altLang="en-US" dirty="0"/>
              <a:t>예제 </a:t>
            </a:r>
            <a:r>
              <a:rPr lang="en-US" altLang="ko-KR" dirty="0"/>
              <a:t>9-1 : </a:t>
            </a:r>
            <a:r>
              <a:rPr lang="ko-KR" altLang="en-US" dirty="0"/>
              <a:t>독립 클래스로 </a:t>
            </a:r>
            <a:r>
              <a:rPr lang="en-US" altLang="ko-KR" dirty="0"/>
              <a:t>Action </a:t>
            </a:r>
            <a:r>
              <a:rPr lang="ko-KR" altLang="en-US" dirty="0"/>
              <a:t>이벤트 </a:t>
            </a:r>
            <a:r>
              <a:rPr lang="ko-KR" altLang="en-US" dirty="0" err="1"/>
              <a:t>리스너</a:t>
            </a:r>
            <a:r>
              <a:rPr lang="ko-KR" altLang="en-US" dirty="0"/>
              <a:t> 만들기</a:t>
            </a:r>
            <a:endParaRPr lang="en-US" dirty="0"/>
          </a:p>
        </p:txBody>
      </p:sp>
      <p:pic>
        <p:nvPicPr>
          <p:cNvPr id="24" name="그림 4">
            <a:extLst>
              <a:ext uri="{FF2B5EF4-FFF2-40B4-BE49-F238E27FC236}">
                <a16:creationId xmlns:a16="http://schemas.microsoft.com/office/drawing/2014/main" id="{80BE194B-DA86-4547-B39D-4EF453430E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1310" y="3614277"/>
            <a:ext cx="2258845" cy="1083157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980BD9ED-F205-934D-A453-446B81FF2E91}"/>
              </a:ext>
            </a:extLst>
          </p:cNvPr>
          <p:cNvSpPr txBox="1"/>
          <p:nvPr/>
        </p:nvSpPr>
        <p:spPr>
          <a:xfrm>
            <a:off x="5590675" y="1092531"/>
            <a:ext cx="4227267" cy="563231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200" dirty="0"/>
              <a:t>import </a:t>
            </a:r>
            <a:r>
              <a:rPr lang="en-US" altLang="ko-KR" sz="1200" dirty="0" err="1"/>
              <a:t>java.awt</a:t>
            </a:r>
            <a:r>
              <a:rPr lang="en-US" altLang="ko-KR" sz="1200" dirty="0"/>
              <a:t>.*;</a:t>
            </a:r>
          </a:p>
          <a:p>
            <a:pPr defTabSz="180000"/>
            <a:r>
              <a:rPr lang="en-US" altLang="ko-KR" sz="1200" dirty="0"/>
              <a:t>import </a:t>
            </a:r>
            <a:r>
              <a:rPr lang="en-US" altLang="ko-KR" sz="1200" dirty="0" err="1"/>
              <a:t>java.awt.event</a:t>
            </a:r>
            <a:r>
              <a:rPr lang="en-US" altLang="ko-KR" sz="1200" dirty="0"/>
              <a:t>.*;</a:t>
            </a:r>
          </a:p>
          <a:p>
            <a:pPr defTabSz="180000"/>
            <a:r>
              <a:rPr lang="en-US" altLang="ko-KR" sz="1200" dirty="0"/>
              <a:t>import </a:t>
            </a:r>
            <a:r>
              <a:rPr lang="en-US" altLang="ko-KR" sz="1200" dirty="0" err="1"/>
              <a:t>javax.swing</a:t>
            </a:r>
            <a:r>
              <a:rPr lang="en-US" altLang="ko-KR" sz="1200" dirty="0"/>
              <a:t>.*;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public class </a:t>
            </a:r>
            <a:r>
              <a:rPr lang="en-US" altLang="ko-KR" sz="1200" dirty="0" err="1"/>
              <a:t>IndepClassListener</a:t>
            </a:r>
            <a:r>
              <a:rPr lang="en-US" altLang="ko-KR" sz="1200" dirty="0"/>
              <a:t> extends </a:t>
            </a:r>
            <a:r>
              <a:rPr lang="en-US" altLang="ko-KR" sz="1200" dirty="0" err="1"/>
              <a:t>JFrame</a:t>
            </a:r>
            <a:r>
              <a:rPr lang="en-US" altLang="ko-KR" sz="1200" dirty="0"/>
              <a:t> {</a:t>
            </a:r>
          </a:p>
          <a:p>
            <a:pPr defTabSz="180000"/>
            <a:r>
              <a:rPr lang="en-US" altLang="ko-KR" sz="1200" dirty="0"/>
              <a:t>	public IndepClassListener() {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setTitle</a:t>
            </a:r>
            <a:r>
              <a:rPr lang="en-US" altLang="ko-KR" sz="1200" dirty="0"/>
              <a:t>("Action </a:t>
            </a:r>
            <a:r>
              <a:rPr lang="ko-KR" altLang="en-US" sz="1200" dirty="0"/>
              <a:t>이벤트 </a:t>
            </a:r>
            <a:r>
              <a:rPr lang="ko-KR" altLang="en-US" sz="1200" dirty="0" err="1"/>
              <a:t>리스너</a:t>
            </a:r>
            <a:r>
              <a:rPr lang="ko-KR" altLang="en-US" sz="1200" dirty="0"/>
              <a:t> 예제</a:t>
            </a:r>
            <a:r>
              <a:rPr lang="en-US" altLang="ko-KR" sz="1200" dirty="0"/>
              <a:t>");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setDefaultCloseOperation</a:t>
            </a:r>
            <a:r>
              <a:rPr lang="en-US" altLang="ko-KR" sz="1200" dirty="0"/>
              <a:t>(</a:t>
            </a:r>
            <a:r>
              <a:rPr lang="en-US" altLang="ko-KR" sz="1200" dirty="0" err="1"/>
              <a:t>JFrame.EXIT_ON_CLOSE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/>
              <a:t>		Container c = </a:t>
            </a:r>
            <a:r>
              <a:rPr lang="en-US" altLang="ko-KR" sz="1200" dirty="0" err="1"/>
              <a:t>getContentPane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c.setLayout</a:t>
            </a:r>
            <a:r>
              <a:rPr lang="en-US" altLang="ko-KR" sz="1200" dirty="0"/>
              <a:t>(new </a:t>
            </a:r>
            <a:r>
              <a:rPr lang="en-US" altLang="ko-KR" sz="1200" dirty="0" err="1"/>
              <a:t>FlowLayout</a:t>
            </a:r>
            <a:r>
              <a:rPr lang="en-US" altLang="ko-KR" sz="1200" dirty="0"/>
              <a:t>());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JButton</a:t>
            </a:r>
            <a:r>
              <a:rPr lang="en-US" altLang="ko-KR" sz="1200" dirty="0"/>
              <a:t> </a:t>
            </a:r>
            <a:r>
              <a:rPr lang="en-US" altLang="ko-KR" sz="1200" dirty="0" err="1"/>
              <a:t>btn</a:t>
            </a:r>
            <a:r>
              <a:rPr lang="en-US" altLang="ko-KR" sz="1200" dirty="0"/>
              <a:t> = new </a:t>
            </a:r>
            <a:r>
              <a:rPr lang="en-US" altLang="ko-KR" sz="1200" dirty="0" err="1"/>
              <a:t>JButton</a:t>
            </a:r>
            <a:r>
              <a:rPr lang="en-US" altLang="ko-KR" sz="1200" dirty="0"/>
              <a:t>("Action");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b="1" dirty="0" err="1"/>
              <a:t>btn.addActionListener</a:t>
            </a:r>
            <a:r>
              <a:rPr lang="en-US" altLang="ko-KR" sz="1200" b="1" dirty="0"/>
              <a:t>(new </a:t>
            </a:r>
            <a:r>
              <a:rPr lang="en-US" altLang="ko-KR" sz="1200" b="1" dirty="0" err="1"/>
              <a:t>MyActionListener</a:t>
            </a:r>
            <a:r>
              <a:rPr lang="en-US" altLang="ko-KR" sz="1200" b="1" dirty="0"/>
              <a:t>()); 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c.add</a:t>
            </a:r>
            <a:r>
              <a:rPr lang="en-US" altLang="ko-KR" sz="1200" dirty="0"/>
              <a:t>(</a:t>
            </a:r>
            <a:r>
              <a:rPr lang="en-US" altLang="ko-KR" sz="1200" dirty="0" err="1"/>
              <a:t>btn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setSize</a:t>
            </a:r>
            <a:r>
              <a:rPr lang="en-US" altLang="ko-KR" sz="1200" dirty="0"/>
              <a:t>(250, 120);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setVisible</a:t>
            </a:r>
            <a:r>
              <a:rPr lang="en-US" altLang="ko-KR" sz="1200" dirty="0"/>
              <a:t>(true);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dirty="0"/>
              <a:t>	public static void main(String 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pPr defTabSz="180000"/>
            <a:r>
              <a:rPr lang="en-US" altLang="ko-KR" sz="1200" dirty="0"/>
              <a:t>		new </a:t>
            </a:r>
            <a:r>
              <a:rPr lang="en-US" altLang="ko-KR" sz="1200" dirty="0" err="1"/>
              <a:t>IndepClassListener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dirty="0"/>
              <a:t>// </a:t>
            </a:r>
            <a:r>
              <a:rPr lang="ko-KR" altLang="en-US" sz="1200" dirty="0"/>
              <a:t>독립된 클래스로 이벤트 </a:t>
            </a:r>
            <a:r>
              <a:rPr lang="ko-KR" altLang="en-US" sz="1200" dirty="0" err="1"/>
              <a:t>리스너를</a:t>
            </a:r>
            <a:r>
              <a:rPr lang="ko-KR" altLang="en-US" sz="1200" dirty="0"/>
              <a:t> 작성한다</a:t>
            </a:r>
            <a:r>
              <a:rPr lang="en-US" altLang="ko-KR" sz="1200" dirty="0"/>
              <a:t>.</a:t>
            </a:r>
          </a:p>
          <a:p>
            <a:pPr defTabSz="180000"/>
            <a:r>
              <a:rPr lang="en-US" altLang="ko-KR" sz="1200" b="1" dirty="0">
                <a:solidFill>
                  <a:srgbClr val="7030A0"/>
                </a:solidFill>
              </a:rPr>
              <a:t>class </a:t>
            </a:r>
            <a:r>
              <a:rPr lang="en-US" altLang="ko-KR" sz="1200" b="1" dirty="0" err="1">
                <a:solidFill>
                  <a:srgbClr val="7030A0"/>
                </a:solidFill>
              </a:rPr>
              <a:t>MyActionListener</a:t>
            </a:r>
            <a:r>
              <a:rPr lang="en-US" altLang="ko-KR" sz="1200" b="1" dirty="0">
                <a:solidFill>
                  <a:srgbClr val="7030A0"/>
                </a:solidFill>
              </a:rPr>
              <a:t> implements </a:t>
            </a:r>
            <a:r>
              <a:rPr lang="en-US" altLang="ko-KR" sz="1200" b="1" dirty="0" err="1">
                <a:solidFill>
                  <a:srgbClr val="7030A0"/>
                </a:solidFill>
              </a:rPr>
              <a:t>ActionListener</a:t>
            </a:r>
            <a:r>
              <a:rPr lang="en-US" altLang="ko-KR" sz="1200" b="1" dirty="0">
                <a:solidFill>
                  <a:srgbClr val="7030A0"/>
                </a:solidFill>
              </a:rPr>
              <a:t> {</a:t>
            </a:r>
          </a:p>
          <a:p>
            <a:pPr defTabSz="180000"/>
            <a:r>
              <a:rPr lang="en-US" altLang="ko-KR" sz="1200" b="1" dirty="0">
                <a:solidFill>
                  <a:srgbClr val="7030A0"/>
                </a:solidFill>
              </a:rPr>
              <a:t>	public void </a:t>
            </a:r>
            <a:r>
              <a:rPr lang="en-US" altLang="ko-KR" sz="1200" b="1" dirty="0" err="1">
                <a:solidFill>
                  <a:srgbClr val="7030A0"/>
                </a:solidFill>
              </a:rPr>
              <a:t>actionPerformed</a:t>
            </a:r>
            <a:r>
              <a:rPr lang="en-US" altLang="ko-KR" sz="1200" b="1" dirty="0">
                <a:solidFill>
                  <a:srgbClr val="7030A0"/>
                </a:solidFill>
              </a:rPr>
              <a:t>(</a:t>
            </a:r>
            <a:r>
              <a:rPr lang="en-US" altLang="ko-KR" sz="1200" b="1" dirty="0" err="1">
                <a:solidFill>
                  <a:srgbClr val="7030A0"/>
                </a:solidFill>
              </a:rPr>
              <a:t>ActionEvent</a:t>
            </a:r>
            <a:r>
              <a:rPr lang="en-US" altLang="ko-KR" sz="1200" b="1" dirty="0">
                <a:solidFill>
                  <a:srgbClr val="7030A0"/>
                </a:solidFill>
              </a:rPr>
              <a:t> e) {</a:t>
            </a:r>
          </a:p>
          <a:p>
            <a:pPr defTabSz="180000"/>
            <a:r>
              <a:rPr lang="en-US" altLang="ko-KR" sz="1200" b="1" dirty="0">
                <a:solidFill>
                  <a:srgbClr val="7030A0"/>
                </a:solidFill>
              </a:rPr>
              <a:t>		</a:t>
            </a:r>
            <a:r>
              <a:rPr lang="en-US" altLang="ko-KR" sz="1200" b="1" dirty="0" err="1">
                <a:solidFill>
                  <a:srgbClr val="7030A0"/>
                </a:solidFill>
              </a:rPr>
              <a:t>JButton</a:t>
            </a:r>
            <a:r>
              <a:rPr lang="en-US" altLang="ko-KR" sz="1200" b="1" dirty="0">
                <a:solidFill>
                  <a:srgbClr val="7030A0"/>
                </a:solidFill>
              </a:rPr>
              <a:t> b = (</a:t>
            </a:r>
            <a:r>
              <a:rPr lang="en-US" altLang="ko-KR" sz="1200" b="1" dirty="0" err="1">
                <a:solidFill>
                  <a:srgbClr val="7030A0"/>
                </a:solidFill>
              </a:rPr>
              <a:t>JButton</a:t>
            </a:r>
            <a:r>
              <a:rPr lang="en-US" altLang="ko-KR" sz="1200" b="1" dirty="0">
                <a:solidFill>
                  <a:srgbClr val="7030A0"/>
                </a:solidFill>
              </a:rPr>
              <a:t>)</a:t>
            </a:r>
            <a:r>
              <a:rPr lang="en-US" altLang="ko-KR" sz="1200" b="1" dirty="0" err="1">
                <a:solidFill>
                  <a:srgbClr val="7030A0"/>
                </a:solidFill>
              </a:rPr>
              <a:t>e.getSource</a:t>
            </a:r>
            <a:r>
              <a:rPr lang="en-US" altLang="ko-KR" sz="1200" b="1" dirty="0">
                <a:solidFill>
                  <a:srgbClr val="7030A0"/>
                </a:solidFill>
              </a:rPr>
              <a:t>(); </a:t>
            </a:r>
            <a:endParaRPr lang="ko-KR" altLang="en-US" sz="1200" b="1" dirty="0">
              <a:solidFill>
                <a:srgbClr val="7030A0"/>
              </a:solidFill>
            </a:endParaRPr>
          </a:p>
          <a:p>
            <a:pPr defTabSz="180000"/>
            <a:r>
              <a:rPr lang="en-US" altLang="ko-KR" sz="1200" b="1" dirty="0">
                <a:solidFill>
                  <a:srgbClr val="7030A0"/>
                </a:solidFill>
              </a:rPr>
              <a:t>		if(</a:t>
            </a:r>
            <a:r>
              <a:rPr lang="en-US" altLang="ko-KR" sz="1200" b="1" dirty="0" err="1">
                <a:solidFill>
                  <a:srgbClr val="7030A0"/>
                </a:solidFill>
              </a:rPr>
              <a:t>b.getText</a:t>
            </a:r>
            <a:r>
              <a:rPr lang="en-US" altLang="ko-KR" sz="1200" b="1" dirty="0">
                <a:solidFill>
                  <a:srgbClr val="7030A0"/>
                </a:solidFill>
              </a:rPr>
              <a:t>().equals("Action")) </a:t>
            </a:r>
            <a:endParaRPr lang="ko-KR" altLang="en-US" sz="1200" b="1" dirty="0">
              <a:solidFill>
                <a:srgbClr val="7030A0"/>
              </a:solidFill>
            </a:endParaRPr>
          </a:p>
          <a:p>
            <a:pPr defTabSz="180000"/>
            <a:r>
              <a:rPr lang="en-US" altLang="ko-KR" sz="1200" b="1" dirty="0">
                <a:solidFill>
                  <a:srgbClr val="7030A0"/>
                </a:solidFill>
              </a:rPr>
              <a:t>			</a:t>
            </a:r>
            <a:r>
              <a:rPr lang="en-US" altLang="ko-KR" sz="1200" b="1" dirty="0" err="1">
                <a:solidFill>
                  <a:srgbClr val="7030A0"/>
                </a:solidFill>
              </a:rPr>
              <a:t>b.setText</a:t>
            </a:r>
            <a:r>
              <a:rPr lang="en-US" altLang="ko-KR" sz="1200" b="1" dirty="0">
                <a:solidFill>
                  <a:srgbClr val="7030A0"/>
                </a:solidFill>
              </a:rPr>
              <a:t>("</a:t>
            </a:r>
            <a:r>
              <a:rPr lang="ko-KR" altLang="en-US" sz="1200" b="1" dirty="0">
                <a:solidFill>
                  <a:srgbClr val="7030A0"/>
                </a:solidFill>
              </a:rPr>
              <a:t>액션</a:t>
            </a:r>
            <a:r>
              <a:rPr lang="en-US" altLang="ko-KR" sz="1200" b="1" dirty="0">
                <a:solidFill>
                  <a:srgbClr val="7030A0"/>
                </a:solidFill>
              </a:rPr>
              <a:t>"); </a:t>
            </a:r>
            <a:endParaRPr lang="ko-KR" altLang="en-US" sz="1200" b="1" dirty="0">
              <a:solidFill>
                <a:srgbClr val="7030A0"/>
              </a:solidFill>
            </a:endParaRPr>
          </a:p>
          <a:p>
            <a:pPr defTabSz="180000"/>
            <a:r>
              <a:rPr lang="en-US" altLang="ko-KR" sz="1200" b="1" dirty="0">
                <a:solidFill>
                  <a:srgbClr val="7030A0"/>
                </a:solidFill>
              </a:rPr>
              <a:t>		else</a:t>
            </a:r>
          </a:p>
          <a:p>
            <a:pPr defTabSz="180000"/>
            <a:r>
              <a:rPr lang="en-US" altLang="ko-KR" sz="1200" b="1" dirty="0">
                <a:solidFill>
                  <a:srgbClr val="7030A0"/>
                </a:solidFill>
              </a:rPr>
              <a:t>			</a:t>
            </a:r>
            <a:r>
              <a:rPr lang="en-US" altLang="ko-KR" sz="1200" b="1" dirty="0" err="1">
                <a:solidFill>
                  <a:srgbClr val="7030A0"/>
                </a:solidFill>
              </a:rPr>
              <a:t>b.setText</a:t>
            </a:r>
            <a:r>
              <a:rPr lang="en-US" altLang="ko-KR" sz="1200" b="1" dirty="0">
                <a:solidFill>
                  <a:srgbClr val="7030A0"/>
                </a:solidFill>
              </a:rPr>
              <a:t>("Action"); </a:t>
            </a:r>
            <a:endParaRPr lang="ko-KR" altLang="en-US" sz="1200" b="1" dirty="0">
              <a:solidFill>
                <a:srgbClr val="7030A0"/>
              </a:solidFill>
            </a:endParaRPr>
          </a:p>
          <a:p>
            <a:pPr defTabSz="180000"/>
            <a:r>
              <a:rPr lang="en-US" altLang="ko-KR" sz="1200" b="1" dirty="0">
                <a:solidFill>
                  <a:srgbClr val="7030A0"/>
                </a:solidFill>
              </a:rPr>
              <a:t>	}</a:t>
            </a:r>
          </a:p>
          <a:p>
            <a:pPr defTabSz="180000"/>
            <a:r>
              <a:rPr lang="en-US" altLang="ko-KR" sz="1200" b="1" dirty="0">
                <a:solidFill>
                  <a:srgbClr val="7030A0"/>
                </a:solidFill>
              </a:rPr>
              <a:t>}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3D61C47-88F2-4F4B-887D-5BCAF49756C2}"/>
              </a:ext>
            </a:extLst>
          </p:cNvPr>
          <p:cNvSpPr txBox="1"/>
          <p:nvPr/>
        </p:nvSpPr>
        <p:spPr>
          <a:xfrm>
            <a:off x="8521798" y="3433502"/>
            <a:ext cx="1136378" cy="476726"/>
          </a:xfrm>
          <a:prstGeom prst="wedgeRoundRectCallout">
            <a:avLst>
              <a:gd name="adj1" fmla="val -44642"/>
              <a:gd name="adj2" fmla="val -68264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Action </a:t>
            </a:r>
            <a:r>
              <a:rPr lang="ko-KR" altLang="en-US" sz="1100" dirty="0"/>
              <a:t>이벤트 </a:t>
            </a:r>
            <a:r>
              <a:rPr lang="ko-KR" altLang="en-US" sz="1100" dirty="0" err="1"/>
              <a:t>리스너</a:t>
            </a:r>
            <a:r>
              <a:rPr lang="ko-KR" altLang="en-US" sz="1100" dirty="0"/>
              <a:t> 등록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D017617-ABF3-3F49-BAEC-F0EA2604046C}"/>
              </a:ext>
            </a:extLst>
          </p:cNvPr>
          <p:cNvSpPr txBox="1"/>
          <p:nvPr/>
        </p:nvSpPr>
        <p:spPr>
          <a:xfrm>
            <a:off x="8870114" y="4311319"/>
            <a:ext cx="1136378" cy="476726"/>
          </a:xfrm>
          <a:prstGeom prst="wedgeRoundRectCallout">
            <a:avLst>
              <a:gd name="adj1" fmla="val -39119"/>
              <a:gd name="adj2" fmla="val 8969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Action </a:t>
            </a:r>
            <a:r>
              <a:rPr lang="ko-KR" altLang="en-US" sz="1100" dirty="0"/>
              <a:t>이벤트 </a:t>
            </a:r>
            <a:r>
              <a:rPr lang="ko-KR" altLang="en-US" sz="1100" dirty="0" err="1"/>
              <a:t>리스너</a:t>
            </a:r>
            <a:r>
              <a:rPr lang="ko-KR" altLang="en-US" sz="1100" dirty="0"/>
              <a:t> 구현</a:t>
            </a:r>
          </a:p>
        </p:txBody>
      </p:sp>
      <p:cxnSp>
        <p:nvCxnSpPr>
          <p:cNvPr id="28" name="직선 화살표 연결선 6">
            <a:extLst>
              <a:ext uri="{FF2B5EF4-FFF2-40B4-BE49-F238E27FC236}">
                <a16:creationId xmlns:a16="http://schemas.microsoft.com/office/drawing/2014/main" id="{FDC2BE97-4212-D742-9045-9431F3FF6673}"/>
              </a:ext>
            </a:extLst>
          </p:cNvPr>
          <p:cNvCxnSpPr/>
          <p:nvPr/>
        </p:nvCxnSpPr>
        <p:spPr>
          <a:xfrm>
            <a:off x="3769638" y="3056542"/>
            <a:ext cx="0" cy="532428"/>
          </a:xfrm>
          <a:prstGeom prst="straightConnector1">
            <a:avLst/>
          </a:prstGeom>
          <a:ln w="1905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7">
            <a:extLst>
              <a:ext uri="{FF2B5EF4-FFF2-40B4-BE49-F238E27FC236}">
                <a16:creationId xmlns:a16="http://schemas.microsoft.com/office/drawing/2014/main" id="{5FC73554-C2CE-8C40-93B9-AE28DFC818FE}"/>
              </a:ext>
            </a:extLst>
          </p:cNvPr>
          <p:cNvCxnSpPr/>
          <p:nvPr/>
        </p:nvCxnSpPr>
        <p:spPr>
          <a:xfrm>
            <a:off x="3405497" y="3026016"/>
            <a:ext cx="0" cy="524772"/>
          </a:xfrm>
          <a:prstGeom prst="straightConnector1">
            <a:avLst/>
          </a:prstGeom>
          <a:ln w="19050">
            <a:solidFill>
              <a:srgbClr val="00B05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1028">
            <a:extLst>
              <a:ext uri="{FF2B5EF4-FFF2-40B4-BE49-F238E27FC236}">
                <a16:creationId xmlns:a16="http://schemas.microsoft.com/office/drawing/2014/main" id="{D1936900-429D-0F44-8C71-7AA1B1138C25}"/>
              </a:ext>
            </a:extLst>
          </p:cNvPr>
          <p:cNvSpPr/>
          <p:nvPr/>
        </p:nvSpPr>
        <p:spPr>
          <a:xfrm>
            <a:off x="3346555" y="3131861"/>
            <a:ext cx="58869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dirty="0"/>
              <a:t>버튼</a:t>
            </a:r>
            <a:r>
              <a:rPr lang="en-US" altLang="ko-KR" sz="1100" dirty="0"/>
              <a:t> </a:t>
            </a:r>
          </a:p>
          <a:p>
            <a:r>
              <a:rPr lang="ko-KR" altLang="en-US" sz="1100" dirty="0"/>
              <a:t>클릭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1022B76-C295-0B45-A913-8D5C653316D3}"/>
              </a:ext>
            </a:extLst>
          </p:cNvPr>
          <p:cNvSpPr txBox="1"/>
          <p:nvPr/>
        </p:nvSpPr>
        <p:spPr>
          <a:xfrm>
            <a:off x="1969070" y="5580132"/>
            <a:ext cx="3318068" cy="646331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ko-KR" altLang="en-US" sz="1200" dirty="0"/>
              <a:t> 독립된 클래스로 </a:t>
            </a:r>
            <a:r>
              <a:rPr lang="en-US" altLang="ko-KR" sz="1200" dirty="0"/>
              <a:t>Action </a:t>
            </a:r>
            <a:r>
              <a:rPr lang="ko-KR" altLang="en-US" sz="1200" dirty="0"/>
              <a:t>이벤트 </a:t>
            </a:r>
            <a:r>
              <a:rPr lang="ko-KR" altLang="en-US" sz="1200" dirty="0" err="1"/>
              <a:t>리스너</a:t>
            </a:r>
            <a:r>
              <a:rPr lang="ko-KR" altLang="en-US" sz="1200" dirty="0"/>
              <a:t> 작성</a:t>
            </a:r>
            <a:endParaRPr lang="en-US" altLang="ko-KR" sz="1200" dirty="0"/>
          </a:p>
          <a:p>
            <a:pPr>
              <a:buFont typeface="Arial" pitchFamily="34" charset="0"/>
              <a:buChar char="•"/>
            </a:pPr>
            <a:r>
              <a:rPr lang="en-US" altLang="ko-KR" sz="1200" dirty="0"/>
              <a:t> </a:t>
            </a:r>
            <a:r>
              <a:rPr lang="ko-KR" altLang="en-US" sz="1200" dirty="0"/>
              <a:t>이 클래스를 별도의 </a:t>
            </a:r>
            <a:r>
              <a:rPr lang="en-US" altLang="ko-KR" sz="1200" dirty="0"/>
              <a:t>MyActionListener.java</a:t>
            </a:r>
          </a:p>
          <a:p>
            <a:r>
              <a:rPr lang="en-US" altLang="ko-KR" sz="1200" dirty="0"/>
              <a:t>  </a:t>
            </a:r>
            <a:r>
              <a:rPr lang="ko-KR" altLang="en-US" sz="1200" dirty="0"/>
              <a:t>파일로 작성하여도 됨</a:t>
            </a:r>
          </a:p>
        </p:txBody>
      </p:sp>
      <p:sp>
        <p:nvSpPr>
          <p:cNvPr id="32" name="자유형 1033">
            <a:extLst>
              <a:ext uri="{FF2B5EF4-FFF2-40B4-BE49-F238E27FC236}">
                <a16:creationId xmlns:a16="http://schemas.microsoft.com/office/drawing/2014/main" id="{34B83B94-75AD-BA44-A22D-AE24C1BBA9BF}"/>
              </a:ext>
            </a:extLst>
          </p:cNvPr>
          <p:cNvSpPr/>
          <p:nvPr/>
        </p:nvSpPr>
        <p:spPr>
          <a:xfrm>
            <a:off x="3769638" y="4123913"/>
            <a:ext cx="2492438" cy="1708248"/>
          </a:xfrm>
          <a:custGeom>
            <a:avLst/>
            <a:gdLst>
              <a:gd name="connsiteX0" fmla="*/ 2366682 w 2366682"/>
              <a:gd name="connsiteY0" fmla="*/ 1694329 h 1694329"/>
              <a:gd name="connsiteX1" fmla="*/ 1622612 w 2366682"/>
              <a:gd name="connsiteY1" fmla="*/ 1147482 h 1694329"/>
              <a:gd name="connsiteX2" fmla="*/ 1380565 w 2366682"/>
              <a:gd name="connsiteY2" fmla="*/ 349623 h 1694329"/>
              <a:gd name="connsiteX3" fmla="*/ 0 w 2366682"/>
              <a:gd name="connsiteY3" fmla="*/ 0 h 169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66682" h="1694329">
                <a:moveTo>
                  <a:pt x="2366682" y="1694329"/>
                </a:moveTo>
                <a:cubicBezTo>
                  <a:pt x="2076823" y="1532964"/>
                  <a:pt x="1786965" y="1371600"/>
                  <a:pt x="1622612" y="1147482"/>
                </a:cubicBezTo>
                <a:cubicBezTo>
                  <a:pt x="1458259" y="923364"/>
                  <a:pt x="1651000" y="540870"/>
                  <a:pt x="1380565" y="349623"/>
                </a:cubicBezTo>
                <a:cubicBezTo>
                  <a:pt x="1110130" y="158376"/>
                  <a:pt x="555065" y="79188"/>
                  <a:pt x="0" y="0"/>
                </a:cubicBezTo>
              </a:path>
            </a:pathLst>
          </a:custGeom>
          <a:noFill/>
          <a:ln w="12700">
            <a:solidFill>
              <a:srgbClr val="00B0F0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" name="그림 2">
            <a:extLst>
              <a:ext uri="{FF2B5EF4-FFF2-40B4-BE49-F238E27FC236}">
                <a16:creationId xmlns:a16="http://schemas.microsoft.com/office/drawing/2014/main" id="{80A297C3-CC33-3045-9F52-14DF92E567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1311" y="1911873"/>
            <a:ext cx="2258845" cy="1083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81071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05A07-3352-8E49-A2F3-1C3007D1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020" y="523613"/>
            <a:ext cx="10427960" cy="758922"/>
          </a:xfrm>
        </p:spPr>
        <p:txBody>
          <a:bodyPr/>
          <a:lstStyle/>
          <a:p>
            <a:r>
              <a:rPr lang="ko-KR" altLang="en-US" dirty="0"/>
              <a:t>내부 클래스</a:t>
            </a:r>
            <a:r>
              <a:rPr lang="en-US" altLang="ko-KR" dirty="0"/>
              <a:t> (1)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015CB0-5687-FD4A-9F77-CBC63DE77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2020" y="1520042"/>
            <a:ext cx="5213980" cy="4814345"/>
          </a:xfrm>
        </p:spPr>
        <p:txBody>
          <a:bodyPr>
            <a:normAutofit/>
          </a:bodyPr>
          <a:lstStyle/>
          <a:p>
            <a:r>
              <a:rPr lang="ko" altLang="en-US" dirty="0"/>
              <a:t>클래스 내부에 클래스를 정의한 것</a:t>
            </a:r>
            <a:endParaRPr lang="en-US" altLang="ko" dirty="0"/>
          </a:p>
          <a:p>
            <a:r>
              <a:rPr lang="ko" altLang="en-US" dirty="0"/>
              <a:t>외부클래스 안에 내부클래스가 정의되어 포함관계를 형성함</a:t>
            </a:r>
            <a:endParaRPr lang="en-US" altLang="ko" dirty="0"/>
          </a:p>
          <a:p>
            <a:r>
              <a:rPr lang="ko" altLang="en-US" dirty="0"/>
              <a:t>내부클래스를 포함하는 클래스를 외부클래스라고 정의함</a:t>
            </a:r>
            <a:endParaRPr lang="en-US" altLang="ko" dirty="0"/>
          </a:p>
          <a:p>
            <a:r>
              <a:rPr lang="ko" altLang="en-US" dirty="0"/>
              <a:t>내부클래스는 외부클래스의 멤버에 해당한다</a:t>
            </a:r>
            <a:r>
              <a:rPr lang="en-US" altLang="ko" dirty="0"/>
              <a:t>. </a:t>
            </a:r>
            <a:r>
              <a:rPr lang="ko" altLang="en-US" dirty="0"/>
              <a:t>따라서 외부클래스에서 정의된 각종 멤버들</a:t>
            </a:r>
            <a:r>
              <a:rPr lang="en-US" altLang="ko" dirty="0"/>
              <a:t>, </a:t>
            </a:r>
            <a:r>
              <a:rPr lang="ko" altLang="en-US" dirty="0"/>
              <a:t>메소드</a:t>
            </a:r>
            <a:r>
              <a:rPr lang="en-US" altLang="ko" dirty="0"/>
              <a:t>, </a:t>
            </a:r>
            <a:r>
              <a:rPr lang="ko" altLang="en-US" dirty="0"/>
              <a:t>변수들에 자유롭게 접근가능하다</a:t>
            </a:r>
            <a:endParaRPr lang="en-US" altLang="ko" dirty="0"/>
          </a:p>
          <a:p>
            <a:r>
              <a:rPr lang="en-US" altLang="ko" dirty="0"/>
              <a:t>New</a:t>
            </a:r>
            <a:r>
              <a:rPr lang="ko" altLang="en-US" dirty="0"/>
              <a:t>로 생성</a:t>
            </a:r>
          </a:p>
          <a:p>
            <a:r>
              <a:rPr lang="ko" altLang="en-US" dirty="0"/>
              <a:t>내부클래스는 외부클래스의 모든 자원 사용</a:t>
            </a:r>
          </a:p>
          <a:p>
            <a:r>
              <a:rPr lang="ko" altLang="en-US" dirty="0"/>
              <a:t>외부클래스를 통해 내부 클래스 사용</a:t>
            </a:r>
          </a:p>
          <a:p>
            <a:r>
              <a:rPr lang="ko" altLang="en-US" dirty="0"/>
              <a:t>선언에 따라 인스턴트 내부클래스</a:t>
            </a:r>
            <a:r>
              <a:rPr lang="en-US" altLang="ko" dirty="0"/>
              <a:t>, </a:t>
            </a:r>
            <a:r>
              <a:rPr lang="ko" altLang="en-US" dirty="0"/>
              <a:t>정적 내부클래스</a:t>
            </a:r>
            <a:r>
              <a:rPr lang="en-US" altLang="ko" dirty="0"/>
              <a:t>, </a:t>
            </a:r>
            <a:r>
              <a:rPr lang="ko" altLang="en-US" dirty="0"/>
              <a:t>지역 내부클래스로 나눌 수 있다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514D4B-27F3-954F-967D-FB3C785923D7}"/>
              </a:ext>
            </a:extLst>
          </p:cNvPr>
          <p:cNvSpPr txBox="1"/>
          <p:nvPr/>
        </p:nvSpPr>
        <p:spPr>
          <a:xfrm>
            <a:off x="6588201" y="1520042"/>
            <a:ext cx="4372723" cy="480131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dirty="0"/>
              <a:t>class Ex{</a:t>
            </a:r>
          </a:p>
          <a:p>
            <a:pPr defTabSz="180000"/>
            <a:r>
              <a:rPr lang="en-US" altLang="ko-KR" dirty="0"/>
              <a:t>	</a:t>
            </a:r>
            <a:r>
              <a:rPr lang="en-US" altLang="ko-KR" dirty="0" err="1"/>
              <a:t>int</a:t>
            </a:r>
            <a:r>
              <a:rPr lang="en-US" altLang="ko-KR" dirty="0"/>
              <a:t> </a:t>
            </a:r>
            <a:r>
              <a:rPr lang="en-US" altLang="ko-KR" dirty="0" err="1"/>
              <a:t>var</a:t>
            </a:r>
            <a:r>
              <a:rPr lang="en-US" altLang="ko-KR" dirty="0"/>
              <a:t>=1;</a:t>
            </a:r>
          </a:p>
          <a:p>
            <a:pPr defTabSz="180000"/>
            <a:endParaRPr lang="en-US" altLang="ko-KR" dirty="0"/>
          </a:p>
          <a:p>
            <a:pPr defTabSz="180000"/>
            <a:r>
              <a:rPr lang="en-US" altLang="ko-KR" dirty="0"/>
              <a:t>	class Inner{</a:t>
            </a:r>
          </a:p>
          <a:p>
            <a:pPr defTabSz="180000"/>
            <a:r>
              <a:rPr lang="en-US" altLang="ko-KR" dirty="0"/>
              <a:t>		void Print () {</a:t>
            </a:r>
            <a:r>
              <a:rPr lang="en-US" altLang="ko-KR" dirty="0" err="1"/>
              <a:t>System.out.println</a:t>
            </a:r>
            <a:r>
              <a:rPr lang="en-US" altLang="ko-KR" dirty="0"/>
              <a:t>(</a:t>
            </a:r>
            <a:r>
              <a:rPr lang="en-US" altLang="ko-KR" dirty="0" err="1"/>
              <a:t>var</a:t>
            </a:r>
            <a:r>
              <a:rPr lang="en-US" altLang="ko-KR" dirty="0"/>
              <a:t>)};</a:t>
            </a:r>
          </a:p>
          <a:p>
            <a:pPr defTabSz="180000"/>
            <a:r>
              <a:rPr lang="en-US" altLang="ko-KR" dirty="0"/>
              <a:t>	}</a:t>
            </a:r>
          </a:p>
          <a:p>
            <a:pPr defTabSz="180000"/>
            <a:r>
              <a:rPr lang="en-US" altLang="ko-KR" dirty="0"/>
              <a:t>	Inner in = new Inner();</a:t>
            </a:r>
          </a:p>
          <a:p>
            <a:pPr defTabSz="180000"/>
            <a:r>
              <a:rPr lang="en-US" altLang="ko-KR" dirty="0"/>
              <a:t>}</a:t>
            </a:r>
          </a:p>
          <a:p>
            <a:pPr defTabSz="180000"/>
            <a:endParaRPr lang="en-US" altLang="ko-KR" dirty="0"/>
          </a:p>
          <a:p>
            <a:pPr defTabSz="180000"/>
            <a:r>
              <a:rPr lang="en-US" altLang="ko-KR" dirty="0"/>
              <a:t>public class java_11{</a:t>
            </a:r>
          </a:p>
          <a:p>
            <a:pPr defTabSz="180000"/>
            <a:r>
              <a:rPr lang="en-US" altLang="ko-KR" dirty="0"/>
              <a:t>	public static void main(){</a:t>
            </a:r>
          </a:p>
          <a:p>
            <a:pPr defTabSz="180000"/>
            <a:r>
              <a:rPr lang="en-US" altLang="ko-KR" dirty="0"/>
              <a:t>		Ex e= new Ex();</a:t>
            </a:r>
          </a:p>
          <a:p>
            <a:pPr defTabSz="180000"/>
            <a:r>
              <a:rPr lang="en-US" altLang="ko-KR" dirty="0"/>
              <a:t>		</a:t>
            </a:r>
            <a:r>
              <a:rPr lang="en-US" altLang="ko-KR" dirty="0" err="1"/>
              <a:t>e.in.Print</a:t>
            </a:r>
            <a:r>
              <a:rPr lang="en-US" altLang="ko-KR" dirty="0"/>
              <a:t>();</a:t>
            </a:r>
          </a:p>
          <a:p>
            <a:pPr defTabSz="180000"/>
            <a:endParaRPr lang="en-US" altLang="ko-KR" dirty="0"/>
          </a:p>
          <a:p>
            <a:pPr defTabSz="180000"/>
            <a:r>
              <a:rPr lang="en-US" altLang="ko-KR" dirty="0"/>
              <a:t>	}</a:t>
            </a:r>
          </a:p>
          <a:p>
            <a:pPr defTabSz="180000"/>
            <a:endParaRPr lang="en-US" altLang="ko-KR" dirty="0"/>
          </a:p>
          <a:p>
            <a:pPr defTabSz="180000"/>
            <a:r>
              <a:rPr lang="en-US" altLang="ko-KR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7347725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직사각형 204"/>
          <p:cNvSpPr/>
          <p:nvPr/>
        </p:nvSpPr>
        <p:spPr>
          <a:xfrm>
            <a:off x="1702184" y="3121018"/>
            <a:ext cx="8858312" cy="3286148"/>
          </a:xfrm>
          <a:prstGeom prst="rect">
            <a:avLst/>
          </a:prstGeom>
          <a:solidFill>
            <a:srgbClr val="FDFD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0" name="직사각형 199"/>
          <p:cNvSpPr/>
          <p:nvPr/>
        </p:nvSpPr>
        <p:spPr>
          <a:xfrm>
            <a:off x="2059374" y="977878"/>
            <a:ext cx="8286808" cy="207170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 Narrow" pitchFamily="34" charset="0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1282534" y="144053"/>
            <a:ext cx="9586129" cy="679450"/>
          </a:xfrm>
        </p:spPr>
        <p:txBody>
          <a:bodyPr>
            <a:normAutofit fontScale="90000"/>
          </a:bodyPr>
          <a:lstStyle/>
          <a:p>
            <a:r>
              <a:rPr lang="en-US" altLang="ko-KR" sz="2400" dirty="0"/>
              <a:t>GUI </a:t>
            </a:r>
            <a:r>
              <a:rPr lang="ko-KR" altLang="en-US" sz="2400" dirty="0"/>
              <a:t>패키지 계층 구조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5202646" y="620688"/>
            <a:ext cx="857256" cy="285752"/>
          </a:xfrm>
          <a:prstGeom prst="rect">
            <a:avLst/>
          </a:prstGeom>
          <a:solidFill>
            <a:schemeClr val="bg2">
              <a:lumMod val="9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Arial Narrow" pitchFamily="34" charset="0"/>
              </a:rPr>
              <a:t>Object</a:t>
            </a:r>
            <a:endParaRPr lang="ko-KR" altLang="en-US" sz="100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5774150" y="1192192"/>
            <a:ext cx="857256" cy="285752"/>
          </a:xfrm>
          <a:prstGeom prst="rect">
            <a:avLst/>
          </a:prstGeom>
          <a:solidFill>
            <a:schemeClr val="bg2">
              <a:lumMod val="9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Arial Narrow" pitchFamily="34" charset="0"/>
              </a:rPr>
              <a:t>Dimension</a:t>
            </a:r>
            <a:endParaRPr lang="ko-KR" altLang="en-US" sz="100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6845720" y="1192192"/>
            <a:ext cx="857256" cy="285752"/>
          </a:xfrm>
          <a:prstGeom prst="rect">
            <a:avLst/>
          </a:prstGeom>
          <a:solidFill>
            <a:schemeClr val="bg2">
              <a:lumMod val="9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Arial Narrow" pitchFamily="34" charset="0"/>
              </a:rPr>
              <a:t>Color</a:t>
            </a:r>
            <a:endParaRPr lang="ko-KR" altLang="en-US" sz="100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488134" y="1192192"/>
            <a:ext cx="857256" cy="285752"/>
          </a:xfrm>
          <a:prstGeom prst="rect">
            <a:avLst/>
          </a:prstGeom>
          <a:solidFill>
            <a:schemeClr val="bg2">
              <a:lumMod val="9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err="1">
                <a:solidFill>
                  <a:schemeClr val="tx1"/>
                </a:solidFill>
                <a:latin typeface="Arial Narrow" pitchFamily="34" charset="0"/>
              </a:rPr>
              <a:t>FontMetrics</a:t>
            </a:r>
            <a:endParaRPr lang="ko-KR" altLang="en-US" sz="100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345126" y="1192192"/>
            <a:ext cx="857256" cy="285752"/>
          </a:xfrm>
          <a:prstGeom prst="rect">
            <a:avLst/>
          </a:prstGeom>
          <a:solidFill>
            <a:schemeClr val="bg2">
              <a:lumMod val="9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Arial Narrow" pitchFamily="34" charset="0"/>
              </a:rPr>
              <a:t>Font</a:t>
            </a:r>
            <a:endParaRPr lang="ko-KR" altLang="en-US" sz="100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060166" y="1192192"/>
            <a:ext cx="857256" cy="285752"/>
          </a:xfrm>
          <a:prstGeom prst="rect">
            <a:avLst/>
          </a:prstGeom>
          <a:solidFill>
            <a:schemeClr val="bg2">
              <a:lumMod val="9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Arial Narrow" pitchFamily="34" charset="0"/>
              </a:rPr>
              <a:t>Graphics</a:t>
            </a:r>
            <a:endParaRPr lang="ko-KR" altLang="en-US" sz="100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4702580" y="1192192"/>
            <a:ext cx="857256" cy="285752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>
                <a:solidFill>
                  <a:schemeClr val="tx1"/>
                </a:solidFill>
                <a:latin typeface="Arial Narrow" pitchFamily="34" charset="0"/>
              </a:rPr>
              <a:t>Component</a:t>
            </a:r>
            <a:endParaRPr lang="ko-KR" altLang="en-US" sz="1000" b="1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559836" y="1763696"/>
            <a:ext cx="857256" cy="285752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>
                <a:solidFill>
                  <a:schemeClr val="tx1"/>
                </a:solidFill>
                <a:latin typeface="Arial Narrow" pitchFamily="34" charset="0"/>
              </a:rPr>
              <a:t>Container</a:t>
            </a:r>
            <a:endParaRPr lang="ko-KR" altLang="en-US" sz="1000" b="1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6845720" y="2263762"/>
            <a:ext cx="857256" cy="285752"/>
          </a:xfrm>
          <a:prstGeom prst="rect">
            <a:avLst/>
          </a:prstGeom>
          <a:solidFill>
            <a:schemeClr val="bg2">
              <a:lumMod val="9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Arial Narrow" pitchFamily="34" charset="0"/>
              </a:rPr>
              <a:t>Panel</a:t>
            </a:r>
            <a:endParaRPr lang="ko-KR" altLang="en-US" sz="100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8060166" y="2263762"/>
            <a:ext cx="857256" cy="285752"/>
          </a:xfrm>
          <a:prstGeom prst="rect">
            <a:avLst/>
          </a:prstGeom>
          <a:solidFill>
            <a:schemeClr val="bg2">
              <a:lumMod val="9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Arial Narrow" pitchFamily="34" charset="0"/>
              </a:rPr>
              <a:t>Window</a:t>
            </a:r>
            <a:endParaRPr lang="ko-KR" altLang="en-US" sz="100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5559836" y="3192456"/>
            <a:ext cx="857256" cy="285752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err="1">
                <a:solidFill>
                  <a:schemeClr val="tx1"/>
                </a:solidFill>
                <a:latin typeface="Arial Narrow" pitchFamily="34" charset="0"/>
              </a:rPr>
              <a:t>JComponent</a:t>
            </a:r>
            <a:endParaRPr lang="ko-KR" altLang="en-US" sz="1000" b="1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8060166" y="2692390"/>
            <a:ext cx="857256" cy="285752"/>
          </a:xfrm>
          <a:prstGeom prst="rect">
            <a:avLst/>
          </a:prstGeom>
          <a:solidFill>
            <a:schemeClr val="bg2">
              <a:lumMod val="9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Arial Narrow" pitchFamily="34" charset="0"/>
              </a:rPr>
              <a:t>Frame</a:t>
            </a:r>
            <a:endParaRPr lang="ko-KR" altLang="en-US" sz="100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9203174" y="2692390"/>
            <a:ext cx="857256" cy="285752"/>
          </a:xfrm>
          <a:prstGeom prst="rect">
            <a:avLst/>
          </a:prstGeom>
          <a:solidFill>
            <a:schemeClr val="bg2">
              <a:lumMod val="9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Arial Narrow" pitchFamily="34" charset="0"/>
              </a:rPr>
              <a:t>Dialog</a:t>
            </a:r>
            <a:endParaRPr lang="ko-KR" altLang="en-US" sz="100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845720" y="2692390"/>
            <a:ext cx="857256" cy="285752"/>
          </a:xfrm>
          <a:prstGeom prst="rect">
            <a:avLst/>
          </a:prstGeom>
          <a:solidFill>
            <a:schemeClr val="bg2">
              <a:lumMod val="9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Arial Narrow" pitchFamily="34" charset="0"/>
              </a:rPr>
              <a:t>Applet</a:t>
            </a:r>
            <a:endParaRPr lang="ko-KR" altLang="en-US" sz="100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8060166" y="3192456"/>
            <a:ext cx="857256" cy="285752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err="1">
                <a:solidFill>
                  <a:schemeClr val="tx1"/>
                </a:solidFill>
                <a:latin typeface="Arial Narrow" pitchFamily="34" charset="0"/>
              </a:rPr>
              <a:t>JFrame</a:t>
            </a:r>
            <a:endParaRPr lang="ko-KR" altLang="en-US" sz="1000" b="1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9203174" y="3192456"/>
            <a:ext cx="857256" cy="285752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err="1">
                <a:solidFill>
                  <a:schemeClr val="tx1"/>
                </a:solidFill>
                <a:latin typeface="Arial Narrow" pitchFamily="34" charset="0"/>
              </a:rPr>
              <a:t>JDialog</a:t>
            </a:r>
            <a:endParaRPr lang="ko-KR" altLang="en-US" sz="1000" b="1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6845720" y="3192456"/>
            <a:ext cx="857256" cy="285752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err="1">
                <a:solidFill>
                  <a:schemeClr val="tx1"/>
                </a:solidFill>
                <a:latin typeface="Arial Narrow" pitchFamily="34" charset="0"/>
              </a:rPr>
              <a:t>JApplet</a:t>
            </a:r>
            <a:endParaRPr lang="ko-KR" altLang="en-US" sz="1000" b="1">
              <a:solidFill>
                <a:schemeClr val="tx1"/>
              </a:solidFill>
              <a:latin typeface="Arial Narrow" pitchFamily="34" charset="0"/>
            </a:endParaRPr>
          </a:p>
        </p:txBody>
      </p:sp>
      <p:grpSp>
        <p:nvGrpSpPr>
          <p:cNvPr id="248" name="그룹 247"/>
          <p:cNvGrpSpPr/>
          <p:nvPr/>
        </p:nvGrpSpPr>
        <p:grpSpPr>
          <a:xfrm>
            <a:off x="2345126" y="1763696"/>
            <a:ext cx="2714644" cy="1071570"/>
            <a:chOff x="785786" y="2071678"/>
            <a:chExt cx="2714644" cy="1071570"/>
          </a:xfrm>
        </p:grpSpPr>
        <p:sp>
          <p:nvSpPr>
            <p:cNvPr id="30" name="직사각형 29"/>
            <p:cNvSpPr/>
            <p:nvPr/>
          </p:nvSpPr>
          <p:spPr>
            <a:xfrm>
              <a:off x="785786" y="2071678"/>
              <a:ext cx="2714644" cy="107157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 Narrow" pitchFamily="34" charset="0"/>
              </a:endParaRP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924999" y="2135597"/>
              <a:ext cx="626456" cy="270713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>
                  <a:solidFill>
                    <a:schemeClr val="tx1"/>
                  </a:solidFill>
                  <a:latin typeface="Arial Narrow" pitchFamily="34" charset="0"/>
                </a:rPr>
                <a:t>Button</a:t>
              </a:r>
              <a:endParaRPr lang="ko-KR" altLang="en-US" sz="1000">
                <a:solidFill>
                  <a:schemeClr val="tx1"/>
                </a:solidFill>
                <a:latin typeface="Arial Narrow" pitchFamily="34" charset="0"/>
              </a:endParaRPr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924999" y="2812378"/>
              <a:ext cx="696063" cy="270713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>
                  <a:solidFill>
                    <a:schemeClr val="tx1"/>
                  </a:solidFill>
                  <a:latin typeface="Arial Narrow" pitchFamily="34" charset="0"/>
                </a:rPr>
                <a:t>Checkbox</a:t>
              </a:r>
              <a:endParaRPr lang="ko-KR" altLang="en-US" sz="1000">
                <a:solidFill>
                  <a:schemeClr val="tx1"/>
                </a:solidFill>
                <a:latin typeface="Arial Narrow" pitchFamily="34" charset="0"/>
              </a:endParaRP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2386730" y="2135597"/>
              <a:ext cx="1044094" cy="270713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err="1">
                  <a:solidFill>
                    <a:schemeClr val="tx1"/>
                  </a:solidFill>
                  <a:latin typeface="Arial Narrow" pitchFamily="34" charset="0"/>
                </a:rPr>
                <a:t>TextComponent</a:t>
              </a:r>
              <a:endParaRPr lang="ko-KR" altLang="en-US" sz="1000">
                <a:solidFill>
                  <a:schemeClr val="tx1"/>
                </a:solidFill>
                <a:latin typeface="Arial Narrow" pitchFamily="34" charset="0"/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1690667" y="2135597"/>
              <a:ext cx="556850" cy="270713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>
                  <a:solidFill>
                    <a:schemeClr val="tx1"/>
                  </a:solidFill>
                  <a:latin typeface="Arial Narrow" pitchFamily="34" charset="0"/>
                </a:rPr>
                <a:t>Label</a:t>
              </a:r>
              <a:endParaRPr lang="ko-KR" altLang="en-US" sz="1000">
                <a:solidFill>
                  <a:schemeClr val="tx1"/>
                </a:solidFill>
                <a:latin typeface="Arial Narrow" pitchFamily="34" charset="0"/>
              </a:endParaRP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1690667" y="2812378"/>
              <a:ext cx="556850" cy="270713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>
                  <a:solidFill>
                    <a:schemeClr val="tx1"/>
                  </a:solidFill>
                  <a:latin typeface="Arial Narrow" pitchFamily="34" charset="0"/>
                </a:rPr>
                <a:t>Choice</a:t>
              </a:r>
              <a:endParaRPr lang="ko-KR" altLang="en-US" sz="1000">
                <a:solidFill>
                  <a:schemeClr val="tx1"/>
                </a:solidFill>
                <a:latin typeface="Arial Narrow" pitchFamily="34" charset="0"/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2386730" y="2473988"/>
              <a:ext cx="696063" cy="270713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>
                  <a:solidFill>
                    <a:schemeClr val="tx1"/>
                  </a:solidFill>
                  <a:latin typeface="Arial Narrow" pitchFamily="34" charset="0"/>
                </a:rPr>
                <a:t>Scrollbar</a:t>
              </a:r>
              <a:endParaRPr lang="ko-KR" altLang="en-US" sz="1000">
                <a:solidFill>
                  <a:schemeClr val="tx1"/>
                </a:solidFill>
                <a:latin typeface="Arial Narrow" pitchFamily="34" charset="0"/>
              </a:endParaRP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924999" y="2473988"/>
              <a:ext cx="626456" cy="270713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>
                  <a:solidFill>
                    <a:schemeClr val="tx1"/>
                  </a:solidFill>
                  <a:latin typeface="Arial Narrow" pitchFamily="34" charset="0"/>
                </a:rPr>
                <a:t>List</a:t>
              </a:r>
              <a:endParaRPr lang="ko-KR" altLang="en-US" sz="1000">
                <a:solidFill>
                  <a:schemeClr val="tx1"/>
                </a:solidFill>
                <a:latin typeface="Arial Narrow" pitchFamily="34" charset="0"/>
              </a:endParaRP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1690667" y="2473988"/>
              <a:ext cx="556850" cy="270713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>
                  <a:solidFill>
                    <a:schemeClr val="tx1"/>
                  </a:solidFill>
                  <a:latin typeface="Arial Narrow" pitchFamily="34" charset="0"/>
                </a:rPr>
                <a:t>Canvas</a:t>
              </a:r>
              <a:endParaRPr lang="ko-KR" altLang="en-US" sz="1000">
                <a:solidFill>
                  <a:schemeClr val="tx1"/>
                </a:solidFill>
                <a:latin typeface="Arial Narrow" pitchFamily="34" charset="0"/>
              </a:endParaRPr>
            </a:p>
          </p:txBody>
        </p:sp>
      </p:grpSp>
      <p:cxnSp>
        <p:nvCxnSpPr>
          <p:cNvPr id="37" name="Shape 36"/>
          <p:cNvCxnSpPr>
            <a:stCxn id="8" idx="0"/>
            <a:endCxn id="4" idx="2"/>
          </p:cNvCxnSpPr>
          <p:nvPr/>
        </p:nvCxnSpPr>
        <p:spPr>
          <a:xfrm rot="5400000" flipH="1" flipV="1">
            <a:off x="4059638" y="-379444"/>
            <a:ext cx="285752" cy="285752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꺾인 연결선 39"/>
          <p:cNvCxnSpPr>
            <a:stCxn id="7" idx="0"/>
            <a:endCxn id="4" idx="2"/>
          </p:cNvCxnSpPr>
          <p:nvPr/>
        </p:nvCxnSpPr>
        <p:spPr>
          <a:xfrm rot="5400000" flipH="1" flipV="1">
            <a:off x="4631142" y="192060"/>
            <a:ext cx="285752" cy="1714512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hape 41"/>
          <p:cNvCxnSpPr>
            <a:stCxn id="11" idx="0"/>
            <a:endCxn id="4" idx="2"/>
          </p:cNvCxnSpPr>
          <p:nvPr/>
        </p:nvCxnSpPr>
        <p:spPr>
          <a:xfrm rot="5400000" flipH="1" flipV="1">
            <a:off x="5238365" y="799283"/>
            <a:ext cx="285752" cy="500066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꺾인 연결선 44"/>
          <p:cNvCxnSpPr>
            <a:stCxn id="5" idx="0"/>
            <a:endCxn id="4" idx="2"/>
          </p:cNvCxnSpPr>
          <p:nvPr/>
        </p:nvCxnSpPr>
        <p:spPr>
          <a:xfrm rot="16200000" flipV="1">
            <a:off x="5774150" y="763564"/>
            <a:ext cx="285752" cy="571504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꺾인 연결선 46"/>
          <p:cNvCxnSpPr>
            <a:stCxn id="6" idx="0"/>
            <a:endCxn id="4" idx="2"/>
          </p:cNvCxnSpPr>
          <p:nvPr/>
        </p:nvCxnSpPr>
        <p:spPr>
          <a:xfrm rot="16200000" flipV="1">
            <a:off x="6309935" y="227779"/>
            <a:ext cx="285752" cy="1643074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꺾인 연결선 48"/>
          <p:cNvCxnSpPr>
            <a:stCxn id="10" idx="0"/>
            <a:endCxn id="4" idx="2"/>
          </p:cNvCxnSpPr>
          <p:nvPr/>
        </p:nvCxnSpPr>
        <p:spPr>
          <a:xfrm rot="16200000" flipV="1">
            <a:off x="6917158" y="-379444"/>
            <a:ext cx="285752" cy="285752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꺾인 연결선 50"/>
          <p:cNvCxnSpPr>
            <a:endCxn id="11" idx="2"/>
          </p:cNvCxnSpPr>
          <p:nvPr/>
        </p:nvCxnSpPr>
        <p:spPr>
          <a:xfrm rot="5400000" flipH="1" flipV="1">
            <a:off x="4273952" y="906440"/>
            <a:ext cx="285752" cy="142876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꺾인 연결선 52"/>
          <p:cNvCxnSpPr>
            <a:stCxn id="12" idx="0"/>
            <a:endCxn id="11" idx="2"/>
          </p:cNvCxnSpPr>
          <p:nvPr/>
        </p:nvCxnSpPr>
        <p:spPr>
          <a:xfrm rot="16200000" flipV="1">
            <a:off x="5416960" y="1192192"/>
            <a:ext cx="285752" cy="857256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/>
          <p:cNvCxnSpPr>
            <a:stCxn id="15" idx="0"/>
            <a:endCxn id="12" idx="2"/>
          </p:cNvCxnSpPr>
          <p:nvPr/>
        </p:nvCxnSpPr>
        <p:spPr>
          <a:xfrm rot="5400000" flipH="1" flipV="1">
            <a:off x="5416960" y="2620952"/>
            <a:ext cx="1143008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꺾인 연결선 57"/>
          <p:cNvCxnSpPr>
            <a:stCxn id="13" idx="0"/>
            <a:endCxn id="12" idx="2"/>
          </p:cNvCxnSpPr>
          <p:nvPr/>
        </p:nvCxnSpPr>
        <p:spPr>
          <a:xfrm rot="16200000" flipV="1">
            <a:off x="6524249" y="1513663"/>
            <a:ext cx="214314" cy="1285884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꺾인 연결선 59"/>
          <p:cNvCxnSpPr>
            <a:stCxn id="14" idx="0"/>
            <a:endCxn id="12" idx="2"/>
          </p:cNvCxnSpPr>
          <p:nvPr/>
        </p:nvCxnSpPr>
        <p:spPr>
          <a:xfrm rot="16200000" flipV="1">
            <a:off x="7131472" y="906440"/>
            <a:ext cx="214314" cy="250033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/>
          <p:cNvCxnSpPr>
            <a:stCxn id="18" idx="0"/>
            <a:endCxn id="13" idx="2"/>
          </p:cNvCxnSpPr>
          <p:nvPr/>
        </p:nvCxnSpPr>
        <p:spPr>
          <a:xfrm rot="5400000" flipH="1" flipV="1">
            <a:off x="7202910" y="2620952"/>
            <a:ext cx="142876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/>
          <p:cNvCxnSpPr>
            <a:stCxn id="21" idx="0"/>
            <a:endCxn id="18" idx="2"/>
          </p:cNvCxnSpPr>
          <p:nvPr/>
        </p:nvCxnSpPr>
        <p:spPr>
          <a:xfrm rot="5400000" flipH="1" flipV="1">
            <a:off x="7167191" y="3085299"/>
            <a:ext cx="214314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/>
          <p:cNvCxnSpPr>
            <a:stCxn id="19" idx="0"/>
            <a:endCxn id="16" idx="2"/>
          </p:cNvCxnSpPr>
          <p:nvPr/>
        </p:nvCxnSpPr>
        <p:spPr>
          <a:xfrm rot="5400000" flipH="1" flipV="1">
            <a:off x="8381637" y="3085299"/>
            <a:ext cx="214314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화살표 연결선 69"/>
          <p:cNvCxnSpPr>
            <a:stCxn id="20" idx="0"/>
            <a:endCxn id="17" idx="2"/>
          </p:cNvCxnSpPr>
          <p:nvPr/>
        </p:nvCxnSpPr>
        <p:spPr>
          <a:xfrm rot="5400000" flipH="1" flipV="1">
            <a:off x="9524645" y="3085299"/>
            <a:ext cx="214314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꺾인 연결선 71"/>
          <p:cNvCxnSpPr>
            <a:stCxn id="17" idx="0"/>
            <a:endCxn id="14" idx="2"/>
          </p:cNvCxnSpPr>
          <p:nvPr/>
        </p:nvCxnSpPr>
        <p:spPr>
          <a:xfrm rot="16200000" flipV="1">
            <a:off x="8988860" y="2049448"/>
            <a:ext cx="142876" cy="1143008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꺾인 연결선 73"/>
          <p:cNvCxnSpPr>
            <a:stCxn id="16" idx="0"/>
            <a:endCxn id="14" idx="2"/>
          </p:cNvCxnSpPr>
          <p:nvPr/>
        </p:nvCxnSpPr>
        <p:spPr>
          <a:xfrm rot="5400000" flipH="1" flipV="1">
            <a:off x="8417356" y="2620952"/>
            <a:ext cx="142876" cy="1588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직사각형 76"/>
          <p:cNvSpPr/>
          <p:nvPr/>
        </p:nvSpPr>
        <p:spPr>
          <a:xfrm>
            <a:off x="6345654" y="3763960"/>
            <a:ext cx="1214446" cy="285752"/>
          </a:xfrm>
          <a:prstGeom prst="rect">
            <a:avLst/>
          </a:prstGeom>
          <a:solidFill>
            <a:schemeClr val="bg2">
              <a:lumMod val="9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err="1">
                <a:solidFill>
                  <a:schemeClr val="tx1"/>
                </a:solidFill>
                <a:latin typeface="Arial Narrow" pitchFamily="34" charset="0"/>
              </a:rPr>
              <a:t>JTextComponent</a:t>
            </a:r>
            <a:endParaRPr lang="ko-KR" altLang="en-US" sz="100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80" name="직사각형 79"/>
          <p:cNvSpPr/>
          <p:nvPr/>
        </p:nvSpPr>
        <p:spPr>
          <a:xfrm>
            <a:off x="8560232" y="3763960"/>
            <a:ext cx="1000132" cy="285752"/>
          </a:xfrm>
          <a:prstGeom prst="rect">
            <a:avLst/>
          </a:prstGeom>
          <a:solidFill>
            <a:schemeClr val="bg2">
              <a:lumMod val="9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err="1">
                <a:solidFill>
                  <a:schemeClr val="tx1"/>
                </a:solidFill>
                <a:latin typeface="Arial Narrow" pitchFamily="34" charset="0"/>
              </a:rPr>
              <a:t>AbstractButton</a:t>
            </a:r>
            <a:endParaRPr lang="ko-KR" altLang="en-US" sz="100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81" name="직사각형 80"/>
          <p:cNvSpPr/>
          <p:nvPr/>
        </p:nvSpPr>
        <p:spPr>
          <a:xfrm>
            <a:off x="5631274" y="4335464"/>
            <a:ext cx="857256" cy="285752"/>
          </a:xfrm>
          <a:prstGeom prst="rect">
            <a:avLst/>
          </a:prstGeom>
          <a:solidFill>
            <a:schemeClr val="bg2">
              <a:lumMod val="9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err="1">
                <a:solidFill>
                  <a:schemeClr val="tx1"/>
                </a:solidFill>
                <a:latin typeface="Arial Narrow" pitchFamily="34" charset="0"/>
              </a:rPr>
              <a:t>JEditorPane</a:t>
            </a:r>
            <a:endParaRPr lang="ko-KR" altLang="en-US" sz="100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82" name="직사각형 81"/>
          <p:cNvSpPr/>
          <p:nvPr/>
        </p:nvSpPr>
        <p:spPr>
          <a:xfrm>
            <a:off x="6559968" y="4335464"/>
            <a:ext cx="857256" cy="285752"/>
          </a:xfrm>
          <a:prstGeom prst="rect">
            <a:avLst/>
          </a:prstGeom>
          <a:solidFill>
            <a:schemeClr val="bg2">
              <a:lumMod val="9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err="1">
                <a:solidFill>
                  <a:schemeClr val="tx1"/>
                </a:solidFill>
                <a:latin typeface="Arial Narrow" pitchFamily="34" charset="0"/>
              </a:rPr>
              <a:t>JTextField</a:t>
            </a:r>
            <a:endParaRPr lang="ko-KR" altLang="en-US" sz="100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7488662" y="4335464"/>
            <a:ext cx="857256" cy="285752"/>
          </a:xfrm>
          <a:prstGeom prst="rect">
            <a:avLst/>
          </a:prstGeom>
          <a:solidFill>
            <a:schemeClr val="bg2">
              <a:lumMod val="9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err="1">
                <a:solidFill>
                  <a:schemeClr val="tx1"/>
                </a:solidFill>
                <a:latin typeface="Arial Narrow" pitchFamily="34" charset="0"/>
              </a:rPr>
              <a:t>JTextArea</a:t>
            </a:r>
            <a:endParaRPr lang="ko-KR" altLang="en-US" sz="100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84" name="직사각형 83"/>
          <p:cNvSpPr/>
          <p:nvPr/>
        </p:nvSpPr>
        <p:spPr>
          <a:xfrm>
            <a:off x="7631538" y="4835530"/>
            <a:ext cx="785818" cy="285752"/>
          </a:xfrm>
          <a:prstGeom prst="rect">
            <a:avLst/>
          </a:prstGeom>
          <a:solidFill>
            <a:schemeClr val="bg2">
              <a:lumMod val="9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err="1">
                <a:solidFill>
                  <a:schemeClr val="tx1"/>
                </a:solidFill>
                <a:latin typeface="Arial Narrow" pitchFamily="34" charset="0"/>
              </a:rPr>
              <a:t>JMenuItem</a:t>
            </a:r>
            <a:endParaRPr lang="ko-KR" altLang="en-US" sz="100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85" name="직사각형 84"/>
          <p:cNvSpPr/>
          <p:nvPr/>
        </p:nvSpPr>
        <p:spPr>
          <a:xfrm>
            <a:off x="8488794" y="4835530"/>
            <a:ext cx="857256" cy="285752"/>
          </a:xfrm>
          <a:prstGeom prst="rect">
            <a:avLst/>
          </a:prstGeom>
          <a:solidFill>
            <a:schemeClr val="bg2">
              <a:lumMod val="9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err="1">
                <a:solidFill>
                  <a:schemeClr val="tx1"/>
                </a:solidFill>
                <a:latin typeface="Arial Narrow" pitchFamily="34" charset="0"/>
              </a:rPr>
              <a:t>JButton</a:t>
            </a:r>
            <a:endParaRPr lang="ko-KR" altLang="en-US" sz="100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86" name="직사각형 85"/>
          <p:cNvSpPr/>
          <p:nvPr/>
        </p:nvSpPr>
        <p:spPr>
          <a:xfrm>
            <a:off x="9417488" y="4835530"/>
            <a:ext cx="928694" cy="285752"/>
          </a:xfrm>
          <a:prstGeom prst="rect">
            <a:avLst/>
          </a:prstGeom>
          <a:solidFill>
            <a:schemeClr val="bg2">
              <a:lumMod val="9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err="1">
                <a:solidFill>
                  <a:schemeClr val="tx1"/>
                </a:solidFill>
                <a:latin typeface="Arial Narrow" pitchFamily="34" charset="0"/>
              </a:rPr>
              <a:t>JToggleButton</a:t>
            </a:r>
            <a:endParaRPr lang="ko-KR" altLang="en-US" sz="100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91" name="직사각형 90"/>
          <p:cNvSpPr/>
          <p:nvPr/>
        </p:nvSpPr>
        <p:spPr>
          <a:xfrm>
            <a:off x="6488530" y="4835530"/>
            <a:ext cx="1000132" cy="285752"/>
          </a:xfrm>
          <a:prstGeom prst="rect">
            <a:avLst/>
          </a:prstGeom>
          <a:solidFill>
            <a:schemeClr val="bg2">
              <a:lumMod val="9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err="1">
                <a:solidFill>
                  <a:schemeClr val="tx1"/>
                </a:solidFill>
                <a:latin typeface="Arial Narrow" pitchFamily="34" charset="0"/>
              </a:rPr>
              <a:t>JPasswordField</a:t>
            </a:r>
            <a:endParaRPr lang="ko-KR" altLang="en-US" sz="1000">
              <a:solidFill>
                <a:schemeClr val="tx1"/>
              </a:solidFill>
              <a:latin typeface="Arial Narrow" pitchFamily="34" charset="0"/>
            </a:endParaRPr>
          </a:p>
        </p:txBody>
      </p:sp>
      <p:cxnSp>
        <p:nvCxnSpPr>
          <p:cNvPr id="94" name="꺾인 연결선 93"/>
          <p:cNvCxnSpPr>
            <a:stCxn id="81" idx="0"/>
            <a:endCxn id="77" idx="2"/>
          </p:cNvCxnSpPr>
          <p:nvPr/>
        </p:nvCxnSpPr>
        <p:spPr>
          <a:xfrm rot="5400000" flipH="1" flipV="1">
            <a:off x="6363513" y="3746102"/>
            <a:ext cx="285752" cy="892975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꺾인 연결선 97"/>
          <p:cNvCxnSpPr>
            <a:stCxn id="83" idx="0"/>
            <a:endCxn id="77" idx="2"/>
          </p:cNvCxnSpPr>
          <p:nvPr/>
        </p:nvCxnSpPr>
        <p:spPr>
          <a:xfrm rot="16200000" flipV="1">
            <a:off x="7292208" y="3710382"/>
            <a:ext cx="285752" cy="964413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화살표 연결선 110"/>
          <p:cNvCxnSpPr>
            <a:stCxn id="91" idx="0"/>
            <a:endCxn id="82" idx="2"/>
          </p:cNvCxnSpPr>
          <p:nvPr/>
        </p:nvCxnSpPr>
        <p:spPr>
          <a:xfrm rot="5400000" flipH="1" flipV="1">
            <a:off x="6881439" y="4728373"/>
            <a:ext cx="214314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꺾인 연결선 112"/>
          <p:cNvCxnSpPr>
            <a:stCxn id="84" idx="0"/>
            <a:endCxn id="80" idx="2"/>
          </p:cNvCxnSpPr>
          <p:nvPr/>
        </p:nvCxnSpPr>
        <p:spPr>
          <a:xfrm rot="5400000" flipH="1" flipV="1">
            <a:off x="8149463" y="3924697"/>
            <a:ext cx="785818" cy="1035851"/>
          </a:xfrm>
          <a:prstGeom prst="bentConnector3">
            <a:avLst>
              <a:gd name="adj1" fmla="val 15474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꺾인 연결선 115"/>
          <p:cNvCxnSpPr>
            <a:stCxn id="85" idx="0"/>
            <a:endCxn id="80" idx="2"/>
          </p:cNvCxnSpPr>
          <p:nvPr/>
        </p:nvCxnSpPr>
        <p:spPr>
          <a:xfrm rot="5400000" flipH="1" flipV="1">
            <a:off x="8595951" y="4371183"/>
            <a:ext cx="785818" cy="142876"/>
          </a:xfrm>
          <a:prstGeom prst="bentConnector3">
            <a:avLst>
              <a:gd name="adj1" fmla="val 16753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꺾인 연결선 118"/>
          <p:cNvCxnSpPr>
            <a:stCxn id="86" idx="0"/>
            <a:endCxn id="80" idx="2"/>
          </p:cNvCxnSpPr>
          <p:nvPr/>
        </p:nvCxnSpPr>
        <p:spPr>
          <a:xfrm rot="16200000" flipV="1">
            <a:off x="9078158" y="4031853"/>
            <a:ext cx="785818" cy="821537"/>
          </a:xfrm>
          <a:prstGeom prst="bentConnector3">
            <a:avLst>
              <a:gd name="adj1" fmla="val 15475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직선 화살표 연결선 121"/>
          <p:cNvCxnSpPr>
            <a:stCxn id="82" idx="0"/>
            <a:endCxn id="77" idx="2"/>
          </p:cNvCxnSpPr>
          <p:nvPr/>
        </p:nvCxnSpPr>
        <p:spPr>
          <a:xfrm flipH="1" flipV="1">
            <a:off x="6952878" y="4049712"/>
            <a:ext cx="35719" cy="28575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직사각형 147"/>
          <p:cNvSpPr/>
          <p:nvPr/>
        </p:nvSpPr>
        <p:spPr>
          <a:xfrm>
            <a:off x="6917158" y="5264158"/>
            <a:ext cx="785818" cy="285752"/>
          </a:xfrm>
          <a:prstGeom prst="rect">
            <a:avLst/>
          </a:prstGeom>
          <a:solidFill>
            <a:schemeClr val="bg2">
              <a:lumMod val="9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err="1">
                <a:solidFill>
                  <a:schemeClr val="tx1"/>
                </a:solidFill>
                <a:latin typeface="Arial Narrow" pitchFamily="34" charset="0"/>
              </a:rPr>
              <a:t>JMenu</a:t>
            </a:r>
            <a:endParaRPr lang="ko-KR" altLang="en-US" sz="100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149" name="직사각형 148"/>
          <p:cNvSpPr/>
          <p:nvPr/>
        </p:nvSpPr>
        <p:spPr>
          <a:xfrm>
            <a:off x="7202910" y="5621348"/>
            <a:ext cx="1214446" cy="285752"/>
          </a:xfrm>
          <a:prstGeom prst="rect">
            <a:avLst/>
          </a:prstGeom>
          <a:solidFill>
            <a:schemeClr val="bg2">
              <a:lumMod val="9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err="1">
                <a:solidFill>
                  <a:schemeClr val="tx1"/>
                </a:solidFill>
                <a:latin typeface="Arial Narrow" pitchFamily="34" charset="0"/>
              </a:rPr>
              <a:t>JCheckBoxMenuItem</a:t>
            </a:r>
            <a:endParaRPr lang="ko-KR" altLang="en-US" sz="100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150" name="직사각형 149"/>
          <p:cNvSpPr/>
          <p:nvPr/>
        </p:nvSpPr>
        <p:spPr>
          <a:xfrm>
            <a:off x="7917290" y="5978538"/>
            <a:ext cx="1357322" cy="285752"/>
          </a:xfrm>
          <a:prstGeom prst="rect">
            <a:avLst/>
          </a:prstGeom>
          <a:solidFill>
            <a:schemeClr val="bg2">
              <a:lumMod val="9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err="1">
                <a:solidFill>
                  <a:schemeClr val="tx1"/>
                </a:solidFill>
                <a:latin typeface="Arial Narrow" pitchFamily="34" charset="0"/>
              </a:rPr>
              <a:t>JRadioButtonMenuItem</a:t>
            </a:r>
            <a:endParaRPr lang="ko-KR" altLang="en-US" sz="1000">
              <a:solidFill>
                <a:schemeClr val="tx1"/>
              </a:solidFill>
              <a:latin typeface="Arial Narrow" pitchFamily="34" charset="0"/>
            </a:endParaRPr>
          </a:p>
        </p:txBody>
      </p:sp>
      <p:cxnSp>
        <p:nvCxnSpPr>
          <p:cNvPr id="152" name="꺾인 연결선 151"/>
          <p:cNvCxnSpPr>
            <a:stCxn id="148" idx="0"/>
            <a:endCxn id="84" idx="2"/>
          </p:cNvCxnSpPr>
          <p:nvPr/>
        </p:nvCxnSpPr>
        <p:spPr>
          <a:xfrm rot="5400000" flipH="1" flipV="1">
            <a:off x="7595819" y="4835530"/>
            <a:ext cx="142876" cy="71438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직사각형 158"/>
          <p:cNvSpPr/>
          <p:nvPr/>
        </p:nvSpPr>
        <p:spPr>
          <a:xfrm>
            <a:off x="8988860" y="5264158"/>
            <a:ext cx="785818" cy="285752"/>
          </a:xfrm>
          <a:prstGeom prst="rect">
            <a:avLst/>
          </a:prstGeom>
          <a:solidFill>
            <a:schemeClr val="bg2">
              <a:lumMod val="9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err="1">
                <a:solidFill>
                  <a:schemeClr val="tx1"/>
                </a:solidFill>
                <a:latin typeface="Arial Narrow" pitchFamily="34" charset="0"/>
              </a:rPr>
              <a:t>JCheckBox</a:t>
            </a:r>
            <a:endParaRPr lang="ko-KR" altLang="en-US" sz="100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160" name="직사각형 159"/>
          <p:cNvSpPr/>
          <p:nvPr/>
        </p:nvSpPr>
        <p:spPr>
          <a:xfrm>
            <a:off x="9417488" y="5621348"/>
            <a:ext cx="928694" cy="285752"/>
          </a:xfrm>
          <a:prstGeom prst="rect">
            <a:avLst/>
          </a:prstGeom>
          <a:solidFill>
            <a:schemeClr val="bg2">
              <a:lumMod val="9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err="1">
                <a:solidFill>
                  <a:schemeClr val="tx1"/>
                </a:solidFill>
                <a:latin typeface="Arial Narrow" pitchFamily="34" charset="0"/>
              </a:rPr>
              <a:t>JRadioButton</a:t>
            </a:r>
            <a:endParaRPr lang="ko-KR" altLang="en-US" sz="1000">
              <a:solidFill>
                <a:schemeClr val="tx1"/>
              </a:solidFill>
              <a:latin typeface="Arial Narrow" pitchFamily="34" charset="0"/>
            </a:endParaRPr>
          </a:p>
        </p:txBody>
      </p:sp>
      <p:cxnSp>
        <p:nvCxnSpPr>
          <p:cNvPr id="162" name="꺾인 연결선 161"/>
          <p:cNvCxnSpPr>
            <a:stCxn id="159" idx="0"/>
            <a:endCxn id="86" idx="2"/>
          </p:cNvCxnSpPr>
          <p:nvPr/>
        </p:nvCxnSpPr>
        <p:spPr>
          <a:xfrm rot="5400000" flipH="1" flipV="1">
            <a:off x="9560364" y="4942687"/>
            <a:ext cx="142876" cy="500066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꺾인 연결선 163"/>
          <p:cNvCxnSpPr>
            <a:stCxn id="160" idx="0"/>
            <a:endCxn id="86" idx="2"/>
          </p:cNvCxnSpPr>
          <p:nvPr/>
        </p:nvCxnSpPr>
        <p:spPr>
          <a:xfrm rot="5400000" flipH="1" flipV="1">
            <a:off x="9631802" y="5371315"/>
            <a:ext cx="500066" cy="1588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6" name="그룹 255"/>
          <p:cNvGrpSpPr/>
          <p:nvPr/>
        </p:nvGrpSpPr>
        <p:grpSpPr>
          <a:xfrm>
            <a:off x="1845060" y="3692522"/>
            <a:ext cx="3714776" cy="2714644"/>
            <a:chOff x="285720" y="4000504"/>
            <a:chExt cx="3714776" cy="2714644"/>
          </a:xfrm>
        </p:grpSpPr>
        <p:sp>
          <p:nvSpPr>
            <p:cNvPr id="189" name="직사각형 188"/>
            <p:cNvSpPr/>
            <p:nvPr/>
          </p:nvSpPr>
          <p:spPr>
            <a:xfrm>
              <a:off x="285720" y="4000504"/>
              <a:ext cx="3714776" cy="2714644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 Narrow" pitchFamily="34" charset="0"/>
              </a:endParaRPr>
            </a:p>
          </p:txBody>
        </p:sp>
        <p:sp>
          <p:nvSpPr>
            <p:cNvPr id="78" name="직사각형 77"/>
            <p:cNvSpPr/>
            <p:nvPr/>
          </p:nvSpPr>
          <p:spPr>
            <a:xfrm>
              <a:off x="428596" y="4143380"/>
              <a:ext cx="642942" cy="28575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err="1">
                  <a:solidFill>
                    <a:schemeClr val="tx1"/>
                  </a:solidFill>
                  <a:latin typeface="Arial Narrow" pitchFamily="34" charset="0"/>
                </a:rPr>
                <a:t>JLabel</a:t>
              </a:r>
              <a:endParaRPr lang="ko-KR" altLang="en-US" sz="1000" dirty="0">
                <a:solidFill>
                  <a:schemeClr val="tx1"/>
                </a:solidFill>
                <a:latin typeface="Arial Narrow" pitchFamily="34" charset="0"/>
              </a:endParaRPr>
            </a:p>
          </p:txBody>
        </p:sp>
        <p:sp>
          <p:nvSpPr>
            <p:cNvPr id="165" name="직사각형 164"/>
            <p:cNvSpPr/>
            <p:nvPr/>
          </p:nvSpPr>
          <p:spPr>
            <a:xfrm>
              <a:off x="1214414" y="4143380"/>
              <a:ext cx="642942" cy="28575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err="1">
                  <a:solidFill>
                    <a:schemeClr val="tx1"/>
                  </a:solidFill>
                  <a:latin typeface="Arial Narrow" pitchFamily="34" charset="0"/>
                </a:rPr>
                <a:t>JList</a:t>
              </a:r>
              <a:endParaRPr lang="ko-KR" altLang="en-US" sz="1000">
                <a:solidFill>
                  <a:schemeClr val="tx1"/>
                </a:solidFill>
                <a:latin typeface="Arial Narrow" pitchFamily="34" charset="0"/>
              </a:endParaRPr>
            </a:p>
          </p:txBody>
        </p:sp>
        <p:sp>
          <p:nvSpPr>
            <p:cNvPr id="166" name="직사각형 165"/>
            <p:cNvSpPr/>
            <p:nvPr/>
          </p:nvSpPr>
          <p:spPr>
            <a:xfrm>
              <a:off x="2000232" y="4143380"/>
              <a:ext cx="785818" cy="28575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err="1">
                  <a:solidFill>
                    <a:schemeClr val="tx1"/>
                  </a:solidFill>
                  <a:latin typeface="Arial Narrow" pitchFamily="34" charset="0"/>
                </a:rPr>
                <a:t>JComboBox</a:t>
              </a:r>
              <a:endParaRPr lang="ko-KR" altLang="en-US" sz="1000">
                <a:solidFill>
                  <a:schemeClr val="tx1"/>
                </a:solidFill>
                <a:latin typeface="Arial Narrow" pitchFamily="34" charset="0"/>
              </a:endParaRPr>
            </a:p>
          </p:txBody>
        </p:sp>
        <p:sp>
          <p:nvSpPr>
            <p:cNvPr id="167" name="직사각형 166"/>
            <p:cNvSpPr/>
            <p:nvPr/>
          </p:nvSpPr>
          <p:spPr>
            <a:xfrm>
              <a:off x="1357290" y="4500570"/>
              <a:ext cx="785818" cy="28575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err="1">
                  <a:solidFill>
                    <a:schemeClr val="tx1"/>
                  </a:solidFill>
                  <a:latin typeface="Arial Narrow" pitchFamily="34" charset="0"/>
                </a:rPr>
                <a:t>JPanel</a:t>
              </a:r>
              <a:endParaRPr lang="ko-KR" altLang="en-US" sz="1000">
                <a:solidFill>
                  <a:schemeClr val="tx1"/>
                </a:solidFill>
                <a:latin typeface="Arial Narrow" pitchFamily="34" charset="0"/>
              </a:endParaRPr>
            </a:p>
          </p:txBody>
        </p:sp>
        <p:sp>
          <p:nvSpPr>
            <p:cNvPr id="168" name="직사각형 167"/>
            <p:cNvSpPr/>
            <p:nvPr/>
          </p:nvSpPr>
          <p:spPr>
            <a:xfrm>
              <a:off x="428596" y="4857760"/>
              <a:ext cx="857256" cy="28575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err="1">
                  <a:solidFill>
                    <a:schemeClr val="tx1"/>
                  </a:solidFill>
                  <a:latin typeface="Arial Narrow" pitchFamily="34" charset="0"/>
                </a:rPr>
                <a:t>JOptionPane</a:t>
              </a:r>
              <a:endParaRPr lang="ko-KR" altLang="en-US" sz="1000">
                <a:solidFill>
                  <a:schemeClr val="tx1"/>
                </a:solidFill>
                <a:latin typeface="Arial Narrow" pitchFamily="34" charset="0"/>
              </a:endParaRPr>
            </a:p>
          </p:txBody>
        </p:sp>
        <p:sp>
          <p:nvSpPr>
            <p:cNvPr id="169" name="직사각형 168"/>
            <p:cNvSpPr/>
            <p:nvPr/>
          </p:nvSpPr>
          <p:spPr>
            <a:xfrm>
              <a:off x="2928926" y="4143380"/>
              <a:ext cx="857256" cy="28575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err="1">
                  <a:solidFill>
                    <a:schemeClr val="tx1"/>
                  </a:solidFill>
                  <a:latin typeface="Arial Narrow" pitchFamily="34" charset="0"/>
                </a:rPr>
                <a:t>JSlider</a:t>
              </a:r>
              <a:endParaRPr lang="ko-KR" altLang="en-US" sz="1000">
                <a:solidFill>
                  <a:schemeClr val="tx1"/>
                </a:solidFill>
                <a:latin typeface="Arial Narrow" pitchFamily="34" charset="0"/>
              </a:endParaRPr>
            </a:p>
          </p:txBody>
        </p:sp>
        <p:sp>
          <p:nvSpPr>
            <p:cNvPr id="170" name="직사각형 169"/>
            <p:cNvSpPr/>
            <p:nvPr/>
          </p:nvSpPr>
          <p:spPr>
            <a:xfrm>
              <a:off x="428596" y="4500570"/>
              <a:ext cx="857256" cy="28575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err="1">
                  <a:solidFill>
                    <a:schemeClr val="tx1"/>
                  </a:solidFill>
                  <a:latin typeface="Arial Narrow" pitchFamily="34" charset="0"/>
                </a:rPr>
                <a:t>JScrollBar</a:t>
              </a:r>
              <a:endParaRPr lang="ko-KR" altLang="en-US" sz="1000">
                <a:solidFill>
                  <a:schemeClr val="tx1"/>
                </a:solidFill>
                <a:latin typeface="Arial Narrow" pitchFamily="34" charset="0"/>
              </a:endParaRPr>
            </a:p>
          </p:txBody>
        </p:sp>
        <p:sp>
          <p:nvSpPr>
            <p:cNvPr id="171" name="직사각형 170"/>
            <p:cNvSpPr/>
            <p:nvPr/>
          </p:nvSpPr>
          <p:spPr>
            <a:xfrm>
              <a:off x="1357290" y="4857760"/>
              <a:ext cx="928694" cy="28575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err="1">
                  <a:solidFill>
                    <a:schemeClr val="tx1"/>
                  </a:solidFill>
                  <a:latin typeface="Arial Narrow" pitchFamily="34" charset="0"/>
                </a:rPr>
                <a:t>JTabbedPane</a:t>
              </a:r>
              <a:endParaRPr lang="ko-KR" altLang="en-US" sz="1000">
                <a:solidFill>
                  <a:schemeClr val="tx1"/>
                </a:solidFill>
                <a:latin typeface="Arial Narrow" pitchFamily="34" charset="0"/>
              </a:endParaRPr>
            </a:p>
          </p:txBody>
        </p:sp>
        <p:sp>
          <p:nvSpPr>
            <p:cNvPr id="172" name="직사각형 171"/>
            <p:cNvSpPr/>
            <p:nvPr/>
          </p:nvSpPr>
          <p:spPr>
            <a:xfrm>
              <a:off x="2357422" y="4857760"/>
              <a:ext cx="928694" cy="28575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err="1">
                  <a:solidFill>
                    <a:schemeClr val="tx1"/>
                  </a:solidFill>
                  <a:latin typeface="Arial Narrow" pitchFamily="34" charset="0"/>
                </a:rPr>
                <a:t>JSplitPane</a:t>
              </a:r>
              <a:endParaRPr lang="ko-KR" altLang="en-US" sz="1000">
                <a:solidFill>
                  <a:schemeClr val="tx1"/>
                </a:solidFill>
                <a:latin typeface="Arial Narrow" pitchFamily="34" charset="0"/>
              </a:endParaRPr>
            </a:p>
          </p:txBody>
        </p:sp>
        <p:sp>
          <p:nvSpPr>
            <p:cNvPr id="173" name="직사각형 172"/>
            <p:cNvSpPr/>
            <p:nvPr/>
          </p:nvSpPr>
          <p:spPr>
            <a:xfrm>
              <a:off x="2214546" y="4500570"/>
              <a:ext cx="928694" cy="28575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err="1">
                  <a:solidFill>
                    <a:schemeClr val="tx1"/>
                  </a:solidFill>
                  <a:latin typeface="Arial Narrow" pitchFamily="34" charset="0"/>
                </a:rPr>
                <a:t>JLayeredPane</a:t>
              </a:r>
              <a:endParaRPr lang="ko-KR" altLang="en-US" sz="1000">
                <a:solidFill>
                  <a:schemeClr val="tx1"/>
                </a:solidFill>
                <a:latin typeface="Arial Narrow" pitchFamily="34" charset="0"/>
              </a:endParaRPr>
            </a:p>
          </p:txBody>
        </p:sp>
        <p:sp>
          <p:nvSpPr>
            <p:cNvPr id="174" name="직사각형 173"/>
            <p:cNvSpPr/>
            <p:nvPr/>
          </p:nvSpPr>
          <p:spPr>
            <a:xfrm>
              <a:off x="428596" y="5214950"/>
              <a:ext cx="857256" cy="28575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err="1">
                  <a:solidFill>
                    <a:schemeClr val="tx1"/>
                  </a:solidFill>
                  <a:latin typeface="Arial Narrow" pitchFamily="34" charset="0"/>
                </a:rPr>
                <a:t>JSeparator</a:t>
              </a:r>
              <a:endParaRPr lang="ko-KR" altLang="en-US" sz="1000">
                <a:solidFill>
                  <a:schemeClr val="tx1"/>
                </a:solidFill>
                <a:latin typeface="Arial Narrow" pitchFamily="34" charset="0"/>
              </a:endParaRPr>
            </a:p>
          </p:txBody>
        </p:sp>
        <p:sp>
          <p:nvSpPr>
            <p:cNvPr id="175" name="직사각형 174"/>
            <p:cNvSpPr/>
            <p:nvPr/>
          </p:nvSpPr>
          <p:spPr>
            <a:xfrm>
              <a:off x="1428728" y="5214950"/>
              <a:ext cx="928694" cy="28575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err="1">
                  <a:solidFill>
                    <a:schemeClr val="tx1"/>
                  </a:solidFill>
                  <a:latin typeface="Arial Narrow" pitchFamily="34" charset="0"/>
                </a:rPr>
                <a:t>JRootPane</a:t>
              </a:r>
              <a:endParaRPr lang="ko-KR" altLang="en-US" sz="1000">
                <a:solidFill>
                  <a:schemeClr val="tx1"/>
                </a:solidFill>
                <a:latin typeface="Arial Narrow" pitchFamily="34" charset="0"/>
              </a:endParaRPr>
            </a:p>
          </p:txBody>
        </p:sp>
        <p:sp>
          <p:nvSpPr>
            <p:cNvPr id="176" name="직사각형 175"/>
            <p:cNvSpPr/>
            <p:nvPr/>
          </p:nvSpPr>
          <p:spPr>
            <a:xfrm>
              <a:off x="2428860" y="5214950"/>
              <a:ext cx="928694" cy="28575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err="1">
                  <a:solidFill>
                    <a:schemeClr val="tx1"/>
                  </a:solidFill>
                  <a:latin typeface="Arial Narrow" pitchFamily="34" charset="0"/>
                </a:rPr>
                <a:t>JToolBar</a:t>
              </a:r>
              <a:endParaRPr lang="ko-KR" altLang="en-US" sz="1000">
                <a:solidFill>
                  <a:schemeClr val="tx1"/>
                </a:solidFill>
                <a:latin typeface="Arial Narrow" pitchFamily="34" charset="0"/>
              </a:endParaRPr>
            </a:p>
          </p:txBody>
        </p:sp>
        <p:sp>
          <p:nvSpPr>
            <p:cNvPr id="177" name="직사각형 176"/>
            <p:cNvSpPr/>
            <p:nvPr/>
          </p:nvSpPr>
          <p:spPr>
            <a:xfrm>
              <a:off x="428596" y="5572140"/>
              <a:ext cx="785818" cy="28575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err="1">
                  <a:solidFill>
                    <a:schemeClr val="tx1"/>
                  </a:solidFill>
                  <a:latin typeface="Arial Narrow" pitchFamily="34" charset="0"/>
                </a:rPr>
                <a:t>JMenuBar</a:t>
              </a:r>
              <a:endParaRPr lang="ko-KR" altLang="en-US" sz="1000">
                <a:solidFill>
                  <a:schemeClr val="tx1"/>
                </a:solidFill>
                <a:latin typeface="Arial Narrow" pitchFamily="34" charset="0"/>
              </a:endParaRPr>
            </a:p>
          </p:txBody>
        </p:sp>
        <p:sp>
          <p:nvSpPr>
            <p:cNvPr id="178" name="직사각형 177"/>
            <p:cNvSpPr/>
            <p:nvPr/>
          </p:nvSpPr>
          <p:spPr>
            <a:xfrm>
              <a:off x="1285852" y="5572140"/>
              <a:ext cx="714380" cy="28575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err="1">
                  <a:solidFill>
                    <a:schemeClr val="tx1"/>
                  </a:solidFill>
                  <a:latin typeface="Arial Narrow" pitchFamily="34" charset="0"/>
                </a:rPr>
                <a:t>JToolTip</a:t>
              </a:r>
              <a:endParaRPr lang="ko-KR" altLang="en-US" sz="1000">
                <a:solidFill>
                  <a:schemeClr val="tx1"/>
                </a:solidFill>
                <a:latin typeface="Arial Narrow" pitchFamily="34" charset="0"/>
              </a:endParaRPr>
            </a:p>
          </p:txBody>
        </p:sp>
        <p:sp>
          <p:nvSpPr>
            <p:cNvPr id="179" name="직사각형 178"/>
            <p:cNvSpPr/>
            <p:nvPr/>
          </p:nvSpPr>
          <p:spPr>
            <a:xfrm>
              <a:off x="2071670" y="5572140"/>
              <a:ext cx="857256" cy="28575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err="1">
                  <a:solidFill>
                    <a:schemeClr val="tx1"/>
                  </a:solidFill>
                  <a:latin typeface="Arial Narrow" pitchFamily="34" charset="0"/>
                </a:rPr>
                <a:t>JPopupMenu</a:t>
              </a:r>
              <a:endParaRPr lang="ko-KR" altLang="en-US" sz="1000">
                <a:solidFill>
                  <a:schemeClr val="tx1"/>
                </a:solidFill>
                <a:latin typeface="Arial Narrow" pitchFamily="34" charset="0"/>
              </a:endParaRPr>
            </a:p>
          </p:txBody>
        </p:sp>
        <p:sp>
          <p:nvSpPr>
            <p:cNvPr id="180" name="직사각형 179"/>
            <p:cNvSpPr/>
            <p:nvPr/>
          </p:nvSpPr>
          <p:spPr>
            <a:xfrm>
              <a:off x="3000364" y="5572140"/>
              <a:ext cx="928694" cy="28575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err="1">
                  <a:solidFill>
                    <a:schemeClr val="tx1"/>
                  </a:solidFill>
                  <a:latin typeface="Arial Narrow" pitchFamily="34" charset="0"/>
                </a:rPr>
                <a:t>JFileChooser</a:t>
              </a:r>
              <a:endParaRPr lang="ko-KR" altLang="en-US" sz="1000">
                <a:solidFill>
                  <a:schemeClr val="tx1"/>
                </a:solidFill>
                <a:latin typeface="Arial Narrow" pitchFamily="34" charset="0"/>
              </a:endParaRPr>
            </a:p>
          </p:txBody>
        </p:sp>
        <p:sp>
          <p:nvSpPr>
            <p:cNvPr id="181" name="직사각형 180"/>
            <p:cNvSpPr/>
            <p:nvPr/>
          </p:nvSpPr>
          <p:spPr>
            <a:xfrm>
              <a:off x="428596" y="5929330"/>
              <a:ext cx="928694" cy="28575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err="1">
                  <a:solidFill>
                    <a:schemeClr val="tx1"/>
                  </a:solidFill>
                  <a:latin typeface="Arial Narrow" pitchFamily="34" charset="0"/>
                </a:rPr>
                <a:t>JColorChooser</a:t>
              </a:r>
              <a:endParaRPr lang="ko-KR" altLang="en-US" sz="1000">
                <a:solidFill>
                  <a:schemeClr val="tx1"/>
                </a:solidFill>
                <a:latin typeface="Arial Narrow" pitchFamily="34" charset="0"/>
              </a:endParaRPr>
            </a:p>
          </p:txBody>
        </p:sp>
        <p:sp>
          <p:nvSpPr>
            <p:cNvPr id="182" name="직사각형 181"/>
            <p:cNvSpPr/>
            <p:nvPr/>
          </p:nvSpPr>
          <p:spPr>
            <a:xfrm>
              <a:off x="1428728" y="5929330"/>
              <a:ext cx="571504" cy="28575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err="1">
                  <a:solidFill>
                    <a:schemeClr val="tx1"/>
                  </a:solidFill>
                  <a:latin typeface="Arial Narrow" pitchFamily="34" charset="0"/>
                </a:rPr>
                <a:t>JTree</a:t>
              </a:r>
              <a:endParaRPr lang="ko-KR" altLang="en-US" sz="1000">
                <a:solidFill>
                  <a:schemeClr val="tx1"/>
                </a:solidFill>
                <a:latin typeface="Arial Narrow" pitchFamily="34" charset="0"/>
              </a:endParaRPr>
            </a:p>
          </p:txBody>
        </p:sp>
        <p:sp>
          <p:nvSpPr>
            <p:cNvPr id="183" name="직사각형 182"/>
            <p:cNvSpPr/>
            <p:nvPr/>
          </p:nvSpPr>
          <p:spPr>
            <a:xfrm>
              <a:off x="2071670" y="5929330"/>
              <a:ext cx="571504" cy="28575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err="1">
                  <a:solidFill>
                    <a:schemeClr val="tx1"/>
                  </a:solidFill>
                  <a:latin typeface="Arial Narrow" pitchFamily="34" charset="0"/>
                </a:rPr>
                <a:t>JTable</a:t>
              </a:r>
              <a:endParaRPr lang="ko-KR" altLang="en-US" sz="1000">
                <a:solidFill>
                  <a:schemeClr val="tx1"/>
                </a:solidFill>
                <a:latin typeface="Arial Narrow" pitchFamily="34" charset="0"/>
              </a:endParaRPr>
            </a:p>
          </p:txBody>
        </p:sp>
        <p:sp>
          <p:nvSpPr>
            <p:cNvPr id="184" name="직사각형 183"/>
            <p:cNvSpPr/>
            <p:nvPr/>
          </p:nvSpPr>
          <p:spPr>
            <a:xfrm>
              <a:off x="428596" y="6286520"/>
              <a:ext cx="928694" cy="28575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err="1">
                  <a:solidFill>
                    <a:schemeClr val="tx1"/>
                  </a:solidFill>
                  <a:latin typeface="Arial Narrow" pitchFamily="34" charset="0"/>
                </a:rPr>
                <a:t>JProgressBar</a:t>
              </a:r>
              <a:endParaRPr lang="ko-KR" altLang="en-US" sz="1000">
                <a:solidFill>
                  <a:schemeClr val="tx1"/>
                </a:solidFill>
                <a:latin typeface="Arial Narrow" pitchFamily="34" charset="0"/>
              </a:endParaRPr>
            </a:p>
          </p:txBody>
        </p:sp>
        <p:sp>
          <p:nvSpPr>
            <p:cNvPr id="185" name="직사각형 184"/>
            <p:cNvSpPr/>
            <p:nvPr/>
          </p:nvSpPr>
          <p:spPr>
            <a:xfrm>
              <a:off x="2714612" y="5929330"/>
              <a:ext cx="928694" cy="28575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err="1">
                  <a:solidFill>
                    <a:schemeClr val="tx1"/>
                  </a:solidFill>
                  <a:latin typeface="Arial Narrow" pitchFamily="34" charset="0"/>
                </a:rPr>
                <a:t>JTableHeader</a:t>
              </a:r>
              <a:endParaRPr lang="ko-KR" altLang="en-US" sz="1000">
                <a:solidFill>
                  <a:schemeClr val="tx1"/>
                </a:solidFill>
                <a:latin typeface="Arial Narrow" pitchFamily="34" charset="0"/>
              </a:endParaRPr>
            </a:p>
          </p:txBody>
        </p:sp>
        <p:sp>
          <p:nvSpPr>
            <p:cNvPr id="186" name="직사각형 185"/>
            <p:cNvSpPr/>
            <p:nvPr/>
          </p:nvSpPr>
          <p:spPr>
            <a:xfrm>
              <a:off x="1428728" y="6286520"/>
              <a:ext cx="642942" cy="28575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err="1">
                  <a:solidFill>
                    <a:schemeClr val="tx1"/>
                  </a:solidFill>
                  <a:latin typeface="Arial Narrow" pitchFamily="34" charset="0"/>
                </a:rPr>
                <a:t>JSpinner</a:t>
              </a:r>
              <a:endParaRPr lang="ko-KR" altLang="en-US" sz="1000">
                <a:solidFill>
                  <a:schemeClr val="tx1"/>
                </a:solidFill>
                <a:latin typeface="Arial Narrow" pitchFamily="34" charset="0"/>
              </a:endParaRPr>
            </a:p>
          </p:txBody>
        </p:sp>
        <p:sp>
          <p:nvSpPr>
            <p:cNvPr id="187" name="직사각형 186"/>
            <p:cNvSpPr/>
            <p:nvPr/>
          </p:nvSpPr>
          <p:spPr>
            <a:xfrm>
              <a:off x="3000364" y="6286520"/>
              <a:ext cx="928694" cy="28575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err="1">
                  <a:solidFill>
                    <a:schemeClr val="tx1"/>
                  </a:solidFill>
                  <a:latin typeface="Arial Narrow" pitchFamily="34" charset="0"/>
                </a:rPr>
                <a:t>JInternalFrame</a:t>
              </a:r>
              <a:endParaRPr lang="ko-KR" altLang="en-US" sz="1000" dirty="0">
                <a:solidFill>
                  <a:schemeClr val="tx1"/>
                </a:solidFill>
                <a:latin typeface="Arial Narrow" pitchFamily="34" charset="0"/>
              </a:endParaRPr>
            </a:p>
          </p:txBody>
        </p:sp>
        <p:sp>
          <p:nvSpPr>
            <p:cNvPr id="188" name="직사각형 187"/>
            <p:cNvSpPr/>
            <p:nvPr/>
          </p:nvSpPr>
          <p:spPr>
            <a:xfrm>
              <a:off x="2143108" y="6286520"/>
              <a:ext cx="785818" cy="28575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err="1">
                  <a:solidFill>
                    <a:schemeClr val="tx1"/>
                  </a:solidFill>
                  <a:latin typeface="Arial Narrow" pitchFamily="34" charset="0"/>
                </a:rPr>
                <a:t>JScrollPane</a:t>
              </a:r>
              <a:endParaRPr lang="ko-KR" altLang="en-US" sz="1000">
                <a:solidFill>
                  <a:schemeClr val="tx1"/>
                </a:solidFill>
                <a:latin typeface="Arial Narrow" pitchFamily="34" charset="0"/>
              </a:endParaRPr>
            </a:p>
          </p:txBody>
        </p:sp>
      </p:grpSp>
      <p:cxnSp>
        <p:nvCxnSpPr>
          <p:cNvPr id="192" name="꺾인 연결선 191"/>
          <p:cNvCxnSpPr>
            <a:stCxn id="189" idx="0"/>
            <a:endCxn id="15" idx="2"/>
          </p:cNvCxnSpPr>
          <p:nvPr/>
        </p:nvCxnSpPr>
        <p:spPr>
          <a:xfrm rot="5400000" flipH="1" flipV="1">
            <a:off x="4738299" y="2442357"/>
            <a:ext cx="214314" cy="2286016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꺾인 연결선 193"/>
          <p:cNvCxnSpPr>
            <a:stCxn id="77" idx="0"/>
            <a:endCxn id="15" idx="2"/>
          </p:cNvCxnSpPr>
          <p:nvPr/>
        </p:nvCxnSpPr>
        <p:spPr>
          <a:xfrm rot="16200000" flipV="1">
            <a:off x="6327795" y="3138878"/>
            <a:ext cx="285752" cy="964413"/>
          </a:xfrm>
          <a:prstGeom prst="bentConnector3">
            <a:avLst>
              <a:gd name="adj1" fmla="val 60548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꺾인 연결선 197"/>
          <p:cNvCxnSpPr>
            <a:stCxn id="80" idx="0"/>
            <a:endCxn id="15" idx="2"/>
          </p:cNvCxnSpPr>
          <p:nvPr/>
        </p:nvCxnSpPr>
        <p:spPr>
          <a:xfrm rot="16200000" flipV="1">
            <a:off x="7381505" y="2085167"/>
            <a:ext cx="285752" cy="3071834"/>
          </a:xfrm>
          <a:prstGeom prst="bentConnector3">
            <a:avLst>
              <a:gd name="adj1" fmla="val 60549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꺾인 연결선 233"/>
          <p:cNvCxnSpPr>
            <a:stCxn id="149" idx="0"/>
            <a:endCxn id="84" idx="2"/>
          </p:cNvCxnSpPr>
          <p:nvPr/>
        </p:nvCxnSpPr>
        <p:spPr>
          <a:xfrm rot="5400000" flipH="1" flipV="1">
            <a:off x="7667257" y="5264158"/>
            <a:ext cx="500066" cy="214314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꺾인 연결선 235"/>
          <p:cNvCxnSpPr>
            <a:stCxn id="150" idx="0"/>
            <a:endCxn id="84" idx="2"/>
          </p:cNvCxnSpPr>
          <p:nvPr/>
        </p:nvCxnSpPr>
        <p:spPr>
          <a:xfrm rot="16200000" flipV="1">
            <a:off x="7881571" y="5264158"/>
            <a:ext cx="857256" cy="571504"/>
          </a:xfrm>
          <a:prstGeom prst="bentConnector3">
            <a:avLst>
              <a:gd name="adj1" fmla="val 71099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6" name="TextBox 245"/>
          <p:cNvSpPr txBox="1"/>
          <p:nvPr/>
        </p:nvSpPr>
        <p:spPr>
          <a:xfrm>
            <a:off x="8994174" y="977878"/>
            <a:ext cx="1501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AWT </a:t>
            </a:r>
            <a:r>
              <a:rPr lang="ko-KR" altLang="en-US"/>
              <a:t>클래스</a:t>
            </a:r>
          </a:p>
        </p:txBody>
      </p:sp>
      <p:sp>
        <p:nvSpPr>
          <p:cNvPr id="247" name="TextBox 246"/>
          <p:cNvSpPr txBox="1"/>
          <p:nvPr/>
        </p:nvSpPr>
        <p:spPr>
          <a:xfrm>
            <a:off x="1702184" y="3121018"/>
            <a:ext cx="1478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Swing </a:t>
            </a:r>
            <a:r>
              <a:rPr lang="ko-KR" altLang="en-US"/>
              <a:t>클래스</a:t>
            </a:r>
          </a:p>
        </p:txBody>
      </p:sp>
    </p:spTree>
    <p:extLst>
      <p:ext uri="{BB962C8B-B14F-4D97-AF65-F5344CB8AC3E}">
        <p14:creationId xmlns:p14="http://schemas.microsoft.com/office/powerpoint/2010/main" val="417713760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05A07-3352-8E49-A2F3-1C3007D1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020" y="523613"/>
            <a:ext cx="10427960" cy="758922"/>
          </a:xfrm>
        </p:spPr>
        <p:txBody>
          <a:bodyPr/>
          <a:lstStyle/>
          <a:p>
            <a:r>
              <a:rPr lang="ko-KR" altLang="en-US" dirty="0"/>
              <a:t>내부 클래스</a:t>
            </a:r>
            <a:r>
              <a:rPr lang="en-US" altLang="ko-KR" dirty="0"/>
              <a:t> (2)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6BB75D-920D-FA45-8AAA-059E49EE09D4}"/>
              </a:ext>
            </a:extLst>
          </p:cNvPr>
          <p:cNvSpPr txBox="1"/>
          <p:nvPr/>
        </p:nvSpPr>
        <p:spPr>
          <a:xfrm>
            <a:off x="1155153" y="1533073"/>
            <a:ext cx="4372723" cy="480131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dirty="0"/>
              <a:t>class Ex{</a:t>
            </a:r>
          </a:p>
          <a:p>
            <a:pPr defTabSz="180000"/>
            <a:r>
              <a:rPr lang="en-US" altLang="ko-KR" dirty="0"/>
              <a:t>	</a:t>
            </a:r>
            <a:r>
              <a:rPr lang="en-US" altLang="ko-KR" dirty="0" err="1"/>
              <a:t>int</a:t>
            </a:r>
            <a:r>
              <a:rPr lang="en-US" altLang="ko-KR" dirty="0"/>
              <a:t> </a:t>
            </a:r>
            <a:r>
              <a:rPr lang="en-US" altLang="ko-KR" dirty="0" err="1"/>
              <a:t>var</a:t>
            </a:r>
            <a:r>
              <a:rPr lang="en-US" altLang="ko-KR" dirty="0"/>
              <a:t>=1;</a:t>
            </a:r>
          </a:p>
          <a:p>
            <a:pPr defTabSz="180000"/>
            <a:endParaRPr lang="en-US" altLang="ko-KR" dirty="0"/>
          </a:p>
          <a:p>
            <a:pPr defTabSz="180000"/>
            <a:r>
              <a:rPr lang="en-US" altLang="ko-KR" dirty="0"/>
              <a:t>	class Inner{</a:t>
            </a:r>
          </a:p>
          <a:p>
            <a:pPr defTabSz="180000"/>
            <a:r>
              <a:rPr lang="en-US" altLang="ko-KR" dirty="0"/>
              <a:t>		void Print () {</a:t>
            </a:r>
            <a:r>
              <a:rPr lang="en-US" altLang="ko-KR" dirty="0" err="1"/>
              <a:t>System.out.println</a:t>
            </a:r>
            <a:r>
              <a:rPr lang="en-US" altLang="ko-KR" dirty="0"/>
              <a:t>(</a:t>
            </a:r>
            <a:r>
              <a:rPr lang="en-US" altLang="ko-KR" dirty="0" err="1"/>
              <a:t>var</a:t>
            </a:r>
            <a:r>
              <a:rPr lang="en-US" altLang="ko-KR" dirty="0"/>
              <a:t>)};</a:t>
            </a:r>
          </a:p>
          <a:p>
            <a:pPr defTabSz="180000"/>
            <a:r>
              <a:rPr lang="en-US" altLang="ko-KR" dirty="0"/>
              <a:t>	}</a:t>
            </a:r>
          </a:p>
          <a:p>
            <a:pPr defTabSz="180000"/>
            <a:r>
              <a:rPr lang="en-US" altLang="ko-KR" dirty="0"/>
              <a:t>}</a:t>
            </a:r>
          </a:p>
          <a:p>
            <a:pPr defTabSz="180000"/>
            <a:endParaRPr lang="en-US" altLang="ko-KR" dirty="0"/>
          </a:p>
          <a:p>
            <a:pPr defTabSz="180000"/>
            <a:r>
              <a:rPr lang="en-US" altLang="ko-KR" dirty="0"/>
              <a:t>public class java_11{</a:t>
            </a:r>
          </a:p>
          <a:p>
            <a:pPr defTabSz="180000"/>
            <a:r>
              <a:rPr lang="en-US" altLang="ko-KR" dirty="0"/>
              <a:t>	public static void main(){</a:t>
            </a:r>
          </a:p>
          <a:p>
            <a:pPr defTabSz="180000"/>
            <a:r>
              <a:rPr lang="en-US" altLang="ko-KR" dirty="0"/>
              <a:t>		Ex e= new Ex();</a:t>
            </a:r>
          </a:p>
          <a:p>
            <a:pPr defTabSz="180000"/>
            <a:r>
              <a:rPr lang="en-US" altLang="ko-KR" dirty="0"/>
              <a:t>		</a:t>
            </a:r>
            <a:r>
              <a:rPr lang="en-US" altLang="ko-KR" dirty="0" err="1"/>
              <a:t>e.Inner</a:t>
            </a:r>
            <a:r>
              <a:rPr lang="en-US" altLang="ko-KR" dirty="0"/>
              <a:t> = </a:t>
            </a:r>
            <a:r>
              <a:rPr lang="en-US" altLang="ko-KR" dirty="0" err="1"/>
              <a:t>e.new</a:t>
            </a:r>
            <a:r>
              <a:rPr lang="en-US" altLang="ko-KR" dirty="0"/>
              <a:t> Inner in();</a:t>
            </a:r>
          </a:p>
          <a:p>
            <a:pPr defTabSz="180000"/>
            <a:r>
              <a:rPr lang="en-US" altLang="ko-KR" dirty="0"/>
              <a:t>		</a:t>
            </a:r>
            <a:r>
              <a:rPr lang="en-US" altLang="ko-KR" dirty="0" err="1"/>
              <a:t>in.Print</a:t>
            </a:r>
            <a:r>
              <a:rPr lang="en-US" altLang="ko-KR" dirty="0"/>
              <a:t>();</a:t>
            </a:r>
          </a:p>
          <a:p>
            <a:pPr defTabSz="180000"/>
            <a:endParaRPr lang="en-US" altLang="ko-KR" dirty="0"/>
          </a:p>
          <a:p>
            <a:pPr defTabSz="180000"/>
            <a:r>
              <a:rPr lang="en-US" altLang="ko-KR" dirty="0"/>
              <a:t>	}</a:t>
            </a:r>
          </a:p>
          <a:p>
            <a:pPr defTabSz="180000"/>
            <a:endParaRPr lang="en-US" altLang="ko-KR" dirty="0"/>
          </a:p>
          <a:p>
            <a:pPr defTabSz="180000"/>
            <a:r>
              <a:rPr lang="en-US" altLang="ko-KR" dirty="0"/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A53E55-B873-6A40-B58E-DA93E686C63F}"/>
              </a:ext>
            </a:extLst>
          </p:cNvPr>
          <p:cNvSpPr txBox="1"/>
          <p:nvPr/>
        </p:nvSpPr>
        <p:spPr>
          <a:xfrm>
            <a:off x="6248488" y="1546104"/>
            <a:ext cx="4645856" cy="424731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dirty="0"/>
              <a:t>class Ex{</a:t>
            </a:r>
          </a:p>
          <a:p>
            <a:pPr defTabSz="180000"/>
            <a:r>
              <a:rPr lang="en-US" altLang="ko-KR" dirty="0"/>
              <a:t>	</a:t>
            </a:r>
            <a:r>
              <a:rPr lang="en-US" altLang="ko-KR" dirty="0" err="1"/>
              <a:t>int</a:t>
            </a:r>
            <a:r>
              <a:rPr lang="en-US" altLang="ko-KR" dirty="0"/>
              <a:t> </a:t>
            </a:r>
            <a:r>
              <a:rPr lang="en-US" altLang="ko-KR" dirty="0" err="1"/>
              <a:t>var</a:t>
            </a:r>
            <a:r>
              <a:rPr lang="en-US" altLang="ko-KR" dirty="0"/>
              <a:t>=1;</a:t>
            </a:r>
          </a:p>
          <a:p>
            <a:pPr defTabSz="180000"/>
            <a:endParaRPr lang="en-US" altLang="ko-KR" dirty="0"/>
          </a:p>
          <a:p>
            <a:pPr defTabSz="180000"/>
            <a:r>
              <a:rPr lang="en-US" altLang="ko-KR" dirty="0"/>
              <a:t>	class Inner{</a:t>
            </a:r>
          </a:p>
          <a:p>
            <a:pPr defTabSz="180000"/>
            <a:r>
              <a:rPr lang="en-US" altLang="ko-KR" dirty="0"/>
              <a:t>		static void Print () {</a:t>
            </a:r>
            <a:r>
              <a:rPr lang="en-US" altLang="ko-KR" dirty="0" err="1"/>
              <a:t>System.out.println</a:t>
            </a:r>
            <a:r>
              <a:rPr lang="en-US" altLang="ko-KR" dirty="0"/>
              <a:t>(</a:t>
            </a:r>
            <a:r>
              <a:rPr lang="en-US" altLang="ko-KR" dirty="0" err="1"/>
              <a:t>var</a:t>
            </a:r>
            <a:r>
              <a:rPr lang="en-US" altLang="ko-KR" dirty="0"/>
              <a:t>)};</a:t>
            </a:r>
          </a:p>
          <a:p>
            <a:pPr defTabSz="180000"/>
            <a:r>
              <a:rPr lang="en-US" altLang="ko-KR" dirty="0"/>
              <a:t>	}</a:t>
            </a:r>
          </a:p>
          <a:p>
            <a:pPr defTabSz="180000"/>
            <a:r>
              <a:rPr lang="en-US" altLang="ko-KR" dirty="0"/>
              <a:t>}</a:t>
            </a:r>
          </a:p>
          <a:p>
            <a:pPr defTabSz="180000"/>
            <a:endParaRPr lang="en-US" altLang="ko-KR" dirty="0"/>
          </a:p>
          <a:p>
            <a:pPr defTabSz="180000"/>
            <a:r>
              <a:rPr lang="en-US" altLang="ko-KR" dirty="0"/>
              <a:t>public class java_11{</a:t>
            </a:r>
          </a:p>
          <a:p>
            <a:pPr defTabSz="180000"/>
            <a:r>
              <a:rPr lang="en-US" altLang="ko-KR" dirty="0"/>
              <a:t>	public static void main(){</a:t>
            </a:r>
          </a:p>
          <a:p>
            <a:pPr defTabSz="180000"/>
            <a:r>
              <a:rPr lang="en-US" altLang="ko-KR" dirty="0"/>
              <a:t>		</a:t>
            </a:r>
            <a:r>
              <a:rPr lang="en-US" altLang="ko-KR" dirty="0" err="1"/>
              <a:t>Ex.Inner.Print</a:t>
            </a:r>
            <a:r>
              <a:rPr lang="en-US" altLang="ko-KR" dirty="0"/>
              <a:t>();</a:t>
            </a:r>
          </a:p>
          <a:p>
            <a:pPr defTabSz="180000"/>
            <a:endParaRPr lang="en-US" altLang="ko-KR" dirty="0"/>
          </a:p>
          <a:p>
            <a:pPr defTabSz="180000"/>
            <a:r>
              <a:rPr lang="en-US" altLang="ko-KR" dirty="0"/>
              <a:t>	}</a:t>
            </a:r>
          </a:p>
          <a:p>
            <a:pPr defTabSz="180000"/>
            <a:endParaRPr lang="en-US" altLang="ko-KR" dirty="0"/>
          </a:p>
          <a:p>
            <a:pPr defTabSz="180000"/>
            <a:r>
              <a:rPr lang="en-US" altLang="ko-KR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61477072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05A07-3352-8E49-A2F3-1C3007D1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020" y="523613"/>
            <a:ext cx="10427960" cy="758922"/>
          </a:xfrm>
        </p:spPr>
        <p:txBody>
          <a:bodyPr/>
          <a:lstStyle/>
          <a:p>
            <a:r>
              <a:rPr lang="ko-KR" altLang="en-US" dirty="0"/>
              <a:t>내부 클래스</a:t>
            </a:r>
            <a:r>
              <a:rPr lang="en-US" altLang="ko-KR" dirty="0"/>
              <a:t> (3)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A901FD-1898-294D-9864-F584B2574459}"/>
              </a:ext>
            </a:extLst>
          </p:cNvPr>
          <p:cNvSpPr txBox="1"/>
          <p:nvPr/>
        </p:nvSpPr>
        <p:spPr>
          <a:xfrm>
            <a:off x="1177724" y="1569855"/>
            <a:ext cx="4645856" cy="424731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dirty="0"/>
              <a:t>class Ex{</a:t>
            </a:r>
          </a:p>
          <a:p>
            <a:pPr defTabSz="180000"/>
            <a:r>
              <a:rPr lang="en-US" altLang="ko-KR" dirty="0"/>
              <a:t>	static </a:t>
            </a:r>
            <a:r>
              <a:rPr lang="en-US" altLang="ko-KR" dirty="0" err="1"/>
              <a:t>int</a:t>
            </a:r>
            <a:r>
              <a:rPr lang="en-US" altLang="ko-KR" dirty="0"/>
              <a:t> </a:t>
            </a:r>
            <a:r>
              <a:rPr lang="en-US" altLang="ko-KR" dirty="0" err="1"/>
              <a:t>var</a:t>
            </a:r>
            <a:r>
              <a:rPr lang="en-US" altLang="ko-KR" dirty="0"/>
              <a:t>=1;</a:t>
            </a:r>
          </a:p>
          <a:p>
            <a:pPr defTabSz="180000"/>
            <a:endParaRPr lang="en-US" altLang="ko-KR" dirty="0"/>
          </a:p>
          <a:p>
            <a:pPr defTabSz="180000"/>
            <a:r>
              <a:rPr lang="en-US" altLang="ko-KR" dirty="0"/>
              <a:t>	static class Inner{</a:t>
            </a:r>
          </a:p>
          <a:p>
            <a:pPr defTabSz="180000"/>
            <a:r>
              <a:rPr lang="en-US" altLang="ko-KR" dirty="0"/>
              <a:t>		static void Print () {</a:t>
            </a:r>
            <a:r>
              <a:rPr lang="en-US" altLang="ko-KR" dirty="0" err="1"/>
              <a:t>System.out.println</a:t>
            </a:r>
            <a:r>
              <a:rPr lang="en-US" altLang="ko-KR" dirty="0"/>
              <a:t>(</a:t>
            </a:r>
            <a:r>
              <a:rPr lang="en-US" altLang="ko-KR" dirty="0" err="1"/>
              <a:t>var</a:t>
            </a:r>
            <a:r>
              <a:rPr lang="en-US" altLang="ko-KR" dirty="0"/>
              <a:t>)};</a:t>
            </a:r>
          </a:p>
          <a:p>
            <a:pPr defTabSz="180000"/>
            <a:r>
              <a:rPr lang="en-US" altLang="ko-KR" dirty="0"/>
              <a:t>	}</a:t>
            </a:r>
          </a:p>
          <a:p>
            <a:pPr defTabSz="180000"/>
            <a:r>
              <a:rPr lang="en-US" altLang="ko-KR" dirty="0"/>
              <a:t>}</a:t>
            </a:r>
          </a:p>
          <a:p>
            <a:pPr defTabSz="180000"/>
            <a:endParaRPr lang="en-US" altLang="ko-KR" dirty="0"/>
          </a:p>
          <a:p>
            <a:pPr defTabSz="180000"/>
            <a:r>
              <a:rPr lang="en-US" altLang="ko-KR" dirty="0"/>
              <a:t>public class java_11{</a:t>
            </a:r>
          </a:p>
          <a:p>
            <a:pPr defTabSz="180000"/>
            <a:r>
              <a:rPr lang="en-US" altLang="ko-KR" dirty="0"/>
              <a:t>	public static void main(){</a:t>
            </a:r>
          </a:p>
          <a:p>
            <a:pPr defTabSz="180000"/>
            <a:r>
              <a:rPr lang="en-US" altLang="ko-KR" dirty="0"/>
              <a:t>		</a:t>
            </a:r>
            <a:r>
              <a:rPr lang="en-US" altLang="ko-KR" dirty="0" err="1"/>
              <a:t>Ex.Inner.Print</a:t>
            </a:r>
            <a:r>
              <a:rPr lang="en-US" altLang="ko-KR" dirty="0"/>
              <a:t>();</a:t>
            </a:r>
          </a:p>
          <a:p>
            <a:pPr defTabSz="180000"/>
            <a:endParaRPr lang="en-US" altLang="ko-KR" dirty="0"/>
          </a:p>
          <a:p>
            <a:pPr defTabSz="180000"/>
            <a:r>
              <a:rPr lang="en-US" altLang="ko-KR" dirty="0"/>
              <a:t>	}</a:t>
            </a:r>
          </a:p>
          <a:p>
            <a:pPr defTabSz="180000"/>
            <a:endParaRPr lang="en-US" altLang="ko-KR" dirty="0"/>
          </a:p>
          <a:p>
            <a:pPr defTabSz="180000"/>
            <a:r>
              <a:rPr lang="en-US" altLang="ko-KR" dirty="0"/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D4F511-E9B1-7B4B-9D70-8536042774DC}"/>
              </a:ext>
            </a:extLst>
          </p:cNvPr>
          <p:cNvSpPr txBox="1"/>
          <p:nvPr/>
        </p:nvSpPr>
        <p:spPr>
          <a:xfrm>
            <a:off x="6368420" y="1569854"/>
            <a:ext cx="4645856" cy="507831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dirty="0"/>
              <a:t>class Ex{</a:t>
            </a:r>
          </a:p>
          <a:p>
            <a:pPr defTabSz="180000"/>
            <a:r>
              <a:rPr lang="en-US" altLang="ko-KR" dirty="0"/>
              <a:t>	</a:t>
            </a:r>
            <a:r>
              <a:rPr lang="en-US" altLang="ko-KR" dirty="0" err="1"/>
              <a:t>int</a:t>
            </a:r>
            <a:r>
              <a:rPr lang="en-US" altLang="ko-KR" dirty="0"/>
              <a:t> </a:t>
            </a:r>
            <a:r>
              <a:rPr lang="en-US" altLang="ko-KR" dirty="0" err="1"/>
              <a:t>var</a:t>
            </a:r>
            <a:r>
              <a:rPr lang="en-US" altLang="ko-KR" dirty="0"/>
              <a:t>=1;</a:t>
            </a:r>
          </a:p>
          <a:p>
            <a:pPr defTabSz="180000"/>
            <a:endParaRPr lang="en-US" altLang="ko-KR" dirty="0"/>
          </a:p>
          <a:p>
            <a:pPr defTabSz="180000"/>
            <a:r>
              <a:rPr lang="en-US" altLang="ko-KR" dirty="0"/>
              <a:t>	class Inner{</a:t>
            </a:r>
          </a:p>
          <a:p>
            <a:pPr defTabSz="180000"/>
            <a:r>
              <a:rPr lang="en-US" altLang="ko-KR" dirty="0"/>
              <a:t>		void Print () {</a:t>
            </a:r>
            <a:r>
              <a:rPr lang="en-US" altLang="ko-KR" dirty="0" err="1"/>
              <a:t>System.out.println</a:t>
            </a:r>
            <a:r>
              <a:rPr lang="en-US" altLang="ko-KR" dirty="0"/>
              <a:t>(</a:t>
            </a:r>
            <a:r>
              <a:rPr lang="en-US" altLang="ko-KR" dirty="0" err="1"/>
              <a:t>var</a:t>
            </a:r>
            <a:r>
              <a:rPr lang="en-US" altLang="ko-KR" dirty="0"/>
              <a:t>)};</a:t>
            </a:r>
          </a:p>
          <a:p>
            <a:pPr defTabSz="180000"/>
            <a:r>
              <a:rPr lang="en-US" altLang="ko-KR" dirty="0"/>
              <a:t>	}</a:t>
            </a:r>
          </a:p>
          <a:p>
            <a:pPr defTabSz="180000"/>
            <a:r>
              <a:rPr lang="en-US" altLang="ko-KR" dirty="0"/>
              <a:t>	void Print(){</a:t>
            </a:r>
          </a:p>
          <a:p>
            <a:pPr defTabSz="180000"/>
            <a:r>
              <a:rPr lang="en-US" altLang="ko-KR" dirty="0"/>
              <a:t>		Inner in = new Inner();</a:t>
            </a:r>
          </a:p>
          <a:p>
            <a:pPr defTabSz="180000"/>
            <a:r>
              <a:rPr lang="en-US" altLang="ko-KR" dirty="0"/>
              <a:t>		</a:t>
            </a:r>
            <a:r>
              <a:rPr lang="en-US" altLang="ko-KR" dirty="0" err="1"/>
              <a:t>in.Print</a:t>
            </a:r>
            <a:r>
              <a:rPr lang="en-US" altLang="ko-KR" dirty="0"/>
              <a:t>();</a:t>
            </a:r>
          </a:p>
          <a:p>
            <a:pPr defTabSz="180000"/>
            <a:r>
              <a:rPr lang="en-US" altLang="ko-KR" dirty="0"/>
              <a:t>	}</a:t>
            </a:r>
          </a:p>
          <a:p>
            <a:pPr defTabSz="180000"/>
            <a:r>
              <a:rPr lang="en-US" altLang="ko-KR" dirty="0"/>
              <a:t>}</a:t>
            </a:r>
          </a:p>
          <a:p>
            <a:pPr defTabSz="180000"/>
            <a:endParaRPr lang="en-US" altLang="ko-KR" dirty="0"/>
          </a:p>
          <a:p>
            <a:pPr defTabSz="180000"/>
            <a:r>
              <a:rPr lang="en-US" altLang="ko-KR" dirty="0"/>
              <a:t>public class java_11{</a:t>
            </a:r>
          </a:p>
          <a:p>
            <a:pPr defTabSz="180000"/>
            <a:r>
              <a:rPr lang="en-US" altLang="ko-KR" dirty="0"/>
              <a:t>	public static void main(){</a:t>
            </a:r>
          </a:p>
          <a:p>
            <a:pPr defTabSz="180000"/>
            <a:r>
              <a:rPr lang="en-US" altLang="ko-KR" dirty="0"/>
              <a:t>		Ex e= new Ex();</a:t>
            </a:r>
          </a:p>
          <a:p>
            <a:pPr defTabSz="180000"/>
            <a:r>
              <a:rPr lang="en-US" altLang="ko-KR" dirty="0"/>
              <a:t>		</a:t>
            </a:r>
            <a:r>
              <a:rPr lang="en-US" altLang="ko-KR" dirty="0" err="1"/>
              <a:t>e.Print</a:t>
            </a:r>
            <a:r>
              <a:rPr lang="en-US" altLang="ko-KR" dirty="0"/>
              <a:t>();</a:t>
            </a:r>
          </a:p>
          <a:p>
            <a:pPr defTabSz="180000"/>
            <a:r>
              <a:rPr lang="en-US" altLang="ko-KR" dirty="0"/>
              <a:t>	}</a:t>
            </a:r>
          </a:p>
          <a:p>
            <a:pPr defTabSz="180000"/>
            <a:r>
              <a:rPr lang="en-US" altLang="ko-KR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92586488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05A07-3352-8E49-A2F3-1C3007D1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020" y="167354"/>
            <a:ext cx="10427960" cy="758922"/>
          </a:xfrm>
        </p:spPr>
        <p:txBody>
          <a:bodyPr/>
          <a:lstStyle/>
          <a:p>
            <a:r>
              <a:rPr lang="ko-KR" altLang="en-US" dirty="0"/>
              <a:t>예제 </a:t>
            </a:r>
            <a:r>
              <a:rPr lang="en-US" altLang="ko-KR" dirty="0"/>
              <a:t>9-2 : </a:t>
            </a:r>
            <a:r>
              <a:rPr lang="ko-KR" altLang="en-US" dirty="0"/>
              <a:t>내부 클래스로 </a:t>
            </a:r>
            <a:r>
              <a:rPr lang="en-US" altLang="ko-KR" dirty="0"/>
              <a:t>Action </a:t>
            </a:r>
            <a:r>
              <a:rPr lang="ko-KR" altLang="en-US" dirty="0"/>
              <a:t>이벤트 </a:t>
            </a:r>
            <a:r>
              <a:rPr lang="ko-KR" altLang="en-US" dirty="0" err="1"/>
              <a:t>리스너</a:t>
            </a:r>
            <a:r>
              <a:rPr lang="ko-KR" altLang="en-US" dirty="0"/>
              <a:t> 만들기</a:t>
            </a:r>
            <a:endParaRPr lang="en-US" dirty="0"/>
          </a:p>
        </p:txBody>
      </p:sp>
      <p:pic>
        <p:nvPicPr>
          <p:cNvPr id="4" name="그림 2">
            <a:extLst>
              <a:ext uri="{FF2B5EF4-FFF2-40B4-BE49-F238E27FC236}">
                <a16:creationId xmlns:a16="http://schemas.microsoft.com/office/drawing/2014/main" id="{17A553E8-9092-AB45-B694-C7C4F8BEB4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0408" y="1612980"/>
            <a:ext cx="2090112" cy="108315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047C724-4C8E-6049-A255-FA2C5992A02E}"/>
              </a:ext>
            </a:extLst>
          </p:cNvPr>
          <p:cNvSpPr txBox="1"/>
          <p:nvPr/>
        </p:nvSpPr>
        <p:spPr>
          <a:xfrm>
            <a:off x="5557560" y="864571"/>
            <a:ext cx="5752419" cy="58169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200" dirty="0"/>
              <a:t>import </a:t>
            </a:r>
            <a:r>
              <a:rPr lang="en-US" altLang="ko-KR" sz="1200" dirty="0" err="1"/>
              <a:t>java.awt</a:t>
            </a:r>
            <a:r>
              <a:rPr lang="en-US" altLang="ko-KR" sz="1200" dirty="0"/>
              <a:t>.*;</a:t>
            </a:r>
          </a:p>
          <a:p>
            <a:pPr defTabSz="180000"/>
            <a:r>
              <a:rPr lang="en-US" altLang="ko-KR" sz="1200" dirty="0"/>
              <a:t>import </a:t>
            </a:r>
            <a:r>
              <a:rPr lang="en-US" altLang="ko-KR" sz="1200" dirty="0" err="1"/>
              <a:t>java.awt.event</a:t>
            </a:r>
            <a:r>
              <a:rPr lang="en-US" altLang="ko-KR" sz="1200" dirty="0"/>
              <a:t>.*;</a:t>
            </a:r>
          </a:p>
          <a:p>
            <a:pPr defTabSz="180000"/>
            <a:r>
              <a:rPr lang="en-US" altLang="ko-KR" sz="1200" dirty="0"/>
              <a:t>import </a:t>
            </a:r>
            <a:r>
              <a:rPr lang="en-US" altLang="ko-KR" sz="1200" dirty="0" err="1"/>
              <a:t>javax.swing</a:t>
            </a:r>
            <a:r>
              <a:rPr lang="en-US" altLang="ko-KR" sz="1200" dirty="0"/>
              <a:t>.*;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public class </a:t>
            </a:r>
            <a:r>
              <a:rPr lang="en-US" altLang="ko-KR" sz="1200" dirty="0" err="1"/>
              <a:t>IndepClassListener</a:t>
            </a:r>
            <a:r>
              <a:rPr lang="en-US" altLang="ko-KR" sz="1200" dirty="0"/>
              <a:t> extends </a:t>
            </a:r>
            <a:r>
              <a:rPr lang="en-US" altLang="ko-KR" sz="1200" dirty="0" err="1"/>
              <a:t>JFrame</a:t>
            </a:r>
            <a:r>
              <a:rPr lang="en-US" altLang="ko-KR" sz="1200" dirty="0"/>
              <a:t> {</a:t>
            </a:r>
          </a:p>
          <a:p>
            <a:pPr defTabSz="180000"/>
            <a:r>
              <a:rPr lang="en-US" altLang="ko-KR" sz="1200" dirty="0"/>
              <a:t>	public IndepClassListener() {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setTitle</a:t>
            </a:r>
            <a:r>
              <a:rPr lang="en-US" altLang="ko-KR" sz="1200" dirty="0"/>
              <a:t>("Action </a:t>
            </a:r>
            <a:r>
              <a:rPr lang="ko-KR" altLang="en-US" sz="1200" dirty="0"/>
              <a:t>이벤트 </a:t>
            </a:r>
            <a:r>
              <a:rPr lang="ko-KR" altLang="en-US" sz="1200" dirty="0" err="1"/>
              <a:t>리스너</a:t>
            </a:r>
            <a:r>
              <a:rPr lang="ko-KR" altLang="en-US" sz="1200" dirty="0"/>
              <a:t> 예제</a:t>
            </a:r>
            <a:r>
              <a:rPr lang="en-US" altLang="ko-KR" sz="1200" dirty="0"/>
              <a:t>");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setDefaultCloseOperation</a:t>
            </a:r>
            <a:r>
              <a:rPr lang="en-US" altLang="ko-KR" sz="1200" dirty="0"/>
              <a:t>(</a:t>
            </a:r>
            <a:r>
              <a:rPr lang="en-US" altLang="ko-KR" sz="1200" dirty="0" err="1"/>
              <a:t>JFrame.EXIT_ON_CLOSE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/>
              <a:t>		Container c = </a:t>
            </a:r>
            <a:r>
              <a:rPr lang="en-US" altLang="ko-KR" sz="1200" dirty="0" err="1"/>
              <a:t>getContentPane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c.setLayout</a:t>
            </a:r>
            <a:r>
              <a:rPr lang="en-US" altLang="ko-KR" sz="1200" dirty="0"/>
              <a:t>(new </a:t>
            </a:r>
            <a:r>
              <a:rPr lang="en-US" altLang="ko-KR" sz="1200" dirty="0" err="1"/>
              <a:t>FlowLayout</a:t>
            </a:r>
            <a:r>
              <a:rPr lang="en-US" altLang="ko-KR" sz="1200" dirty="0"/>
              <a:t>());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JButton</a:t>
            </a:r>
            <a:r>
              <a:rPr lang="en-US" altLang="ko-KR" sz="1200" dirty="0"/>
              <a:t> </a:t>
            </a:r>
            <a:r>
              <a:rPr lang="en-US" altLang="ko-KR" sz="1200" dirty="0" err="1"/>
              <a:t>btn</a:t>
            </a:r>
            <a:r>
              <a:rPr lang="en-US" altLang="ko-KR" sz="1200" dirty="0"/>
              <a:t> = new </a:t>
            </a:r>
            <a:r>
              <a:rPr lang="en-US" altLang="ko-KR" sz="1200" dirty="0" err="1"/>
              <a:t>JButton</a:t>
            </a:r>
            <a:r>
              <a:rPr lang="en-US" altLang="ko-KR" sz="1200" dirty="0"/>
              <a:t>("Action");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b="1" dirty="0" err="1"/>
              <a:t>btn.addActionListener</a:t>
            </a:r>
            <a:r>
              <a:rPr lang="en-US" altLang="ko-KR" sz="1200" b="1" dirty="0"/>
              <a:t>(new </a:t>
            </a:r>
            <a:r>
              <a:rPr lang="en-US" altLang="ko-KR" sz="1200" b="1" dirty="0" err="1"/>
              <a:t>MyActionListener</a:t>
            </a:r>
            <a:r>
              <a:rPr lang="en-US" altLang="ko-KR" sz="1200" b="1" dirty="0"/>
              <a:t>()); 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c.add</a:t>
            </a:r>
            <a:r>
              <a:rPr lang="en-US" altLang="ko-KR" sz="1200" dirty="0"/>
              <a:t>(</a:t>
            </a:r>
            <a:r>
              <a:rPr lang="en-US" altLang="ko-KR" sz="1200" dirty="0" err="1"/>
              <a:t>btn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setSize</a:t>
            </a:r>
            <a:r>
              <a:rPr lang="en-US" altLang="ko-KR" sz="1200" dirty="0"/>
              <a:t>(250, 120);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setVisible</a:t>
            </a:r>
            <a:r>
              <a:rPr lang="en-US" altLang="ko-KR" sz="1200" dirty="0"/>
              <a:t>(true);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b="1" dirty="0">
                <a:solidFill>
                  <a:srgbClr val="7030A0"/>
                </a:solidFill>
              </a:rPr>
              <a:t>	</a:t>
            </a:r>
            <a:r>
              <a:rPr lang="en-US" altLang="ko-KR" sz="1200" b="1" dirty="0"/>
              <a:t>private class </a:t>
            </a:r>
            <a:r>
              <a:rPr lang="en-US" altLang="ko-KR" sz="1200" b="1" dirty="0" err="1"/>
              <a:t>MyActionListener</a:t>
            </a:r>
            <a:r>
              <a:rPr lang="en-US" altLang="ko-KR" sz="1200" b="1" dirty="0"/>
              <a:t> implements ActionListener {</a:t>
            </a:r>
          </a:p>
          <a:p>
            <a:pPr defTabSz="180000"/>
            <a:r>
              <a:rPr lang="en-US" altLang="ko-KR" sz="1200" dirty="0"/>
              <a:t>	public void </a:t>
            </a:r>
            <a:r>
              <a:rPr lang="en-US" altLang="ko-KR" sz="1200" dirty="0" err="1"/>
              <a:t>actionPerformed</a:t>
            </a:r>
            <a:r>
              <a:rPr lang="en-US" altLang="ko-KR" sz="1200" dirty="0"/>
              <a:t>(</a:t>
            </a:r>
            <a:r>
              <a:rPr lang="en-US" altLang="ko-KR" sz="1200" dirty="0" err="1"/>
              <a:t>ActionEvent</a:t>
            </a:r>
            <a:r>
              <a:rPr lang="en-US" altLang="ko-KR" sz="1200" dirty="0"/>
              <a:t> e) {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JButton</a:t>
            </a:r>
            <a:r>
              <a:rPr lang="en-US" altLang="ko-KR" sz="1200" dirty="0"/>
              <a:t> b = (</a:t>
            </a:r>
            <a:r>
              <a:rPr lang="en-US" altLang="ko-KR" sz="1200" dirty="0" err="1"/>
              <a:t>JButton</a:t>
            </a:r>
            <a:r>
              <a:rPr lang="en-US" altLang="ko-KR" sz="1200" dirty="0"/>
              <a:t>)</a:t>
            </a:r>
            <a:r>
              <a:rPr lang="en-US" altLang="ko-KR" sz="1200" dirty="0" err="1"/>
              <a:t>e.getSource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/>
              <a:t>		if(</a:t>
            </a:r>
            <a:r>
              <a:rPr lang="en-US" altLang="ko-KR" sz="1200" dirty="0" err="1"/>
              <a:t>b.getText</a:t>
            </a:r>
            <a:r>
              <a:rPr lang="en-US" altLang="ko-KR" sz="1200" dirty="0"/>
              <a:t>().equals("Action"))</a:t>
            </a:r>
          </a:p>
          <a:p>
            <a:pPr defTabSz="180000"/>
            <a:r>
              <a:rPr lang="en-US" altLang="ko-KR" sz="1200" dirty="0"/>
              <a:t>			</a:t>
            </a:r>
            <a:r>
              <a:rPr lang="en-US" altLang="ko-KR" sz="1200" dirty="0" err="1"/>
              <a:t>b.setText</a:t>
            </a:r>
            <a:r>
              <a:rPr lang="en-US" altLang="ko-KR" sz="1200" dirty="0"/>
              <a:t>("</a:t>
            </a:r>
            <a:r>
              <a:rPr lang="ko-KR" altLang="en-US" sz="1200" dirty="0"/>
              <a:t>액션</a:t>
            </a:r>
            <a:r>
              <a:rPr lang="en-US" altLang="ko-KR" sz="1200" dirty="0"/>
              <a:t>");</a:t>
            </a:r>
          </a:p>
          <a:p>
            <a:pPr defTabSz="180000"/>
            <a:r>
              <a:rPr lang="en-US" altLang="ko-KR" sz="1200" dirty="0"/>
              <a:t>		else</a:t>
            </a:r>
          </a:p>
          <a:p>
            <a:pPr defTabSz="180000"/>
            <a:r>
              <a:rPr lang="en-US" altLang="ko-KR" sz="1200" dirty="0"/>
              <a:t>			</a:t>
            </a:r>
            <a:r>
              <a:rPr lang="en-US" altLang="ko-KR" sz="1200" dirty="0" err="1"/>
              <a:t>b.setText</a:t>
            </a:r>
            <a:r>
              <a:rPr lang="en-US" altLang="ko-KR" sz="1200" dirty="0"/>
              <a:t>("Action");</a:t>
            </a:r>
          </a:p>
          <a:p>
            <a:pPr defTabSz="180000"/>
            <a:r>
              <a:rPr lang="en-US" altLang="ko-KR" sz="1200" dirty="0"/>
              <a:t>		// </a:t>
            </a:r>
            <a:r>
              <a:rPr lang="en-US" altLang="ko-KR" sz="1200" dirty="0" err="1"/>
              <a:t>InnerClassListener</a:t>
            </a:r>
            <a:r>
              <a:rPr lang="ko-KR" altLang="en-US" sz="1200" dirty="0"/>
              <a:t>의 멤버나 </a:t>
            </a:r>
            <a:r>
              <a:rPr lang="en-US" altLang="ko-KR" sz="1200" dirty="0" err="1"/>
              <a:t>JFrame</a:t>
            </a:r>
            <a:r>
              <a:rPr lang="ko-KR" altLang="en-US" sz="1200" dirty="0"/>
              <a:t>의 멤버를 호출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b="1" dirty="0" err="1"/>
              <a:t>InnerClassListener.this.</a:t>
            </a:r>
            <a:r>
              <a:rPr lang="en-US" altLang="ko-KR" sz="1200" dirty="0" err="1"/>
              <a:t>setTitle</a:t>
            </a:r>
            <a:r>
              <a:rPr lang="en-US" altLang="ko-KR" sz="1200" dirty="0"/>
              <a:t>(</a:t>
            </a:r>
            <a:r>
              <a:rPr lang="en-US" altLang="ko-KR" sz="1200" dirty="0" err="1"/>
              <a:t>b.getText</a:t>
            </a:r>
            <a:r>
              <a:rPr lang="en-US" altLang="ko-KR" sz="1200" dirty="0"/>
              <a:t>()); // </a:t>
            </a:r>
            <a:r>
              <a:rPr lang="ko-KR" altLang="en-US" sz="1200" dirty="0"/>
              <a:t>타이틀에</a:t>
            </a:r>
            <a:r>
              <a:rPr lang="en-US" altLang="ko-KR" sz="1200" dirty="0"/>
              <a:t> </a:t>
            </a:r>
            <a:r>
              <a:rPr lang="ko-KR" altLang="en-US" sz="1200" dirty="0"/>
              <a:t>버튼 문자열을 출력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dirty="0"/>
              <a:t>}	</a:t>
            </a:r>
          </a:p>
          <a:p>
            <a:pPr defTabSz="180000"/>
            <a:r>
              <a:rPr lang="en-US" altLang="ko-KR" sz="1200" dirty="0"/>
              <a:t>	public static void main(String 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pPr defTabSz="180000"/>
            <a:r>
              <a:rPr lang="en-US" altLang="ko-KR" sz="1200" dirty="0"/>
              <a:t>		new </a:t>
            </a:r>
            <a:r>
              <a:rPr lang="en-US" altLang="ko-KR" sz="1200" dirty="0" err="1"/>
              <a:t>IndepClassListener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dirty="0"/>
              <a:t>}</a:t>
            </a:r>
          </a:p>
        </p:txBody>
      </p:sp>
      <p:sp>
        <p:nvSpPr>
          <p:cNvPr id="6" name="왼쪽 중괄호 5">
            <a:extLst>
              <a:ext uri="{FF2B5EF4-FFF2-40B4-BE49-F238E27FC236}">
                <a16:creationId xmlns:a16="http://schemas.microsoft.com/office/drawing/2014/main" id="{8A56592D-97EA-3E4A-8CDB-ABC99723B466}"/>
              </a:ext>
            </a:extLst>
          </p:cNvPr>
          <p:cNvSpPr/>
          <p:nvPr/>
        </p:nvSpPr>
        <p:spPr>
          <a:xfrm>
            <a:off x="5333281" y="3839818"/>
            <a:ext cx="357190" cy="2168084"/>
          </a:xfrm>
          <a:prstGeom prst="leftBrace">
            <a:avLst>
              <a:gd name="adj1" fmla="val 141589"/>
              <a:gd name="adj2" fmla="val 50000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B0A0EA-270B-EE4C-86C9-76B1C5D4A4E2}"/>
              </a:ext>
            </a:extLst>
          </p:cNvPr>
          <p:cNvSpPr txBox="1"/>
          <p:nvPr/>
        </p:nvSpPr>
        <p:spPr>
          <a:xfrm>
            <a:off x="1627259" y="4704489"/>
            <a:ext cx="3429024" cy="938719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altLang="ko-KR" sz="1100" dirty="0"/>
              <a:t> Action </a:t>
            </a:r>
            <a:r>
              <a:rPr lang="ko-KR" altLang="en-US" sz="1100" dirty="0"/>
              <a:t>이벤트 </a:t>
            </a:r>
            <a:r>
              <a:rPr lang="ko-KR" altLang="en-US" sz="1100" dirty="0" err="1"/>
              <a:t>리스너를</a:t>
            </a:r>
            <a:r>
              <a:rPr lang="ko-KR" altLang="en-US" sz="1100" dirty="0"/>
              <a:t> 내부 클래스로 작성</a:t>
            </a:r>
            <a:endParaRPr lang="en-US" altLang="ko-KR" sz="1100" dirty="0"/>
          </a:p>
          <a:p>
            <a:pPr>
              <a:buFont typeface="Arial" pitchFamily="34" charset="0"/>
              <a:buChar char="•"/>
            </a:pPr>
            <a:r>
              <a:rPr lang="en-US" altLang="ko-KR" sz="1100" dirty="0"/>
              <a:t> private</a:t>
            </a:r>
            <a:r>
              <a:rPr lang="ko-KR" altLang="en-US" sz="1100" dirty="0"/>
              <a:t>으로 선언하여 외부에서 사용할 수 없게 함</a:t>
            </a:r>
            <a:endParaRPr lang="en-US" altLang="ko-KR" sz="1100" dirty="0"/>
          </a:p>
          <a:p>
            <a:pPr>
              <a:buFont typeface="Arial" pitchFamily="34" charset="0"/>
              <a:buChar char="•"/>
            </a:pPr>
            <a:endParaRPr lang="en-US" altLang="ko-KR" sz="1100" dirty="0"/>
          </a:p>
          <a:p>
            <a:pPr>
              <a:buFont typeface="Arial" pitchFamily="34" charset="0"/>
              <a:buChar char="•"/>
            </a:pPr>
            <a:r>
              <a:rPr lang="en-US" altLang="ko-KR" sz="1100" dirty="0"/>
              <a:t> </a:t>
            </a:r>
            <a:r>
              <a:rPr lang="ko-KR" altLang="en-US" sz="1100" dirty="0" err="1"/>
              <a:t>리스너에서</a:t>
            </a:r>
            <a:r>
              <a:rPr lang="ko-KR" altLang="en-US" sz="1100" dirty="0"/>
              <a:t> </a:t>
            </a:r>
            <a:r>
              <a:rPr lang="en-US" altLang="ko-KR" sz="1100" dirty="0" err="1"/>
              <a:t>InnerClassListener</a:t>
            </a:r>
            <a:r>
              <a:rPr lang="ko-KR" altLang="en-US" sz="1100" dirty="0"/>
              <a:t>와 </a:t>
            </a:r>
            <a:r>
              <a:rPr lang="en-US" altLang="ko-KR" sz="1100" dirty="0" err="1"/>
              <a:t>JFrame</a:t>
            </a:r>
            <a:r>
              <a:rPr lang="ko-KR" altLang="en-US" sz="1100" dirty="0"/>
              <a:t> 멤버에 대한 접근 용이</a:t>
            </a:r>
          </a:p>
        </p:txBody>
      </p:sp>
      <p:sp>
        <p:nvSpPr>
          <p:cNvPr id="8" name="자유형 21">
            <a:extLst>
              <a:ext uri="{FF2B5EF4-FFF2-40B4-BE49-F238E27FC236}">
                <a16:creationId xmlns:a16="http://schemas.microsoft.com/office/drawing/2014/main" id="{FEEF8FCE-1367-1D48-8F17-4E32B640AC65}"/>
              </a:ext>
            </a:extLst>
          </p:cNvPr>
          <p:cNvSpPr/>
          <p:nvPr/>
        </p:nvSpPr>
        <p:spPr>
          <a:xfrm flipV="1">
            <a:off x="4832279" y="5386910"/>
            <a:ext cx="1296144" cy="256297"/>
          </a:xfrm>
          <a:custGeom>
            <a:avLst/>
            <a:gdLst>
              <a:gd name="connsiteX0" fmla="*/ 0 w 1250302"/>
              <a:gd name="connsiteY0" fmla="*/ 513183 h 513183"/>
              <a:gd name="connsiteX1" fmla="*/ 289249 w 1250302"/>
              <a:gd name="connsiteY1" fmla="*/ 307910 h 513183"/>
              <a:gd name="connsiteX2" fmla="*/ 541175 w 1250302"/>
              <a:gd name="connsiteY2" fmla="*/ 102636 h 513183"/>
              <a:gd name="connsiteX3" fmla="*/ 1250302 w 1250302"/>
              <a:gd name="connsiteY3" fmla="*/ 0 h 5131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50302" h="513183">
                <a:moveTo>
                  <a:pt x="0" y="513183"/>
                </a:moveTo>
                <a:cubicBezTo>
                  <a:pt x="99526" y="444758"/>
                  <a:pt x="199053" y="376334"/>
                  <a:pt x="289249" y="307910"/>
                </a:cubicBezTo>
                <a:cubicBezTo>
                  <a:pt x="379445" y="239486"/>
                  <a:pt x="381000" y="153954"/>
                  <a:pt x="541175" y="102636"/>
                </a:cubicBezTo>
                <a:cubicBezTo>
                  <a:pt x="701350" y="51318"/>
                  <a:pt x="975826" y="25659"/>
                  <a:pt x="1250302" y="0"/>
                </a:cubicBezTo>
              </a:path>
            </a:pathLst>
          </a:custGeom>
          <a:ln>
            <a:solidFill>
              <a:srgbClr val="FF0000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23">
            <a:extLst>
              <a:ext uri="{FF2B5EF4-FFF2-40B4-BE49-F238E27FC236}">
                <a16:creationId xmlns:a16="http://schemas.microsoft.com/office/drawing/2014/main" id="{6419CFD3-3A25-034B-AAFD-8640CEC9C8E5}"/>
              </a:ext>
            </a:extLst>
          </p:cNvPr>
          <p:cNvCxnSpPr>
            <a:endCxn id="6" idx="1"/>
          </p:cNvCxnSpPr>
          <p:nvPr/>
        </p:nvCxnSpPr>
        <p:spPr>
          <a:xfrm>
            <a:off x="5056283" y="4923860"/>
            <a:ext cx="276998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모서리가 둥근 사각형 설명선 7">
            <a:extLst>
              <a:ext uri="{FF2B5EF4-FFF2-40B4-BE49-F238E27FC236}">
                <a16:creationId xmlns:a16="http://schemas.microsoft.com/office/drawing/2014/main" id="{7B1D1594-1032-2847-ADC0-DDB010A05FE6}"/>
              </a:ext>
            </a:extLst>
          </p:cNvPr>
          <p:cNvSpPr/>
          <p:nvPr/>
        </p:nvSpPr>
        <p:spPr>
          <a:xfrm>
            <a:off x="2167983" y="1098491"/>
            <a:ext cx="1296144" cy="442674"/>
          </a:xfrm>
          <a:prstGeom prst="wedgeRoundRectCallout">
            <a:avLst>
              <a:gd name="adj1" fmla="val -20141"/>
              <a:gd name="adj2" fmla="val 8072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000" dirty="0"/>
              <a:t>버튼의 문자열을</a:t>
            </a:r>
          </a:p>
          <a:p>
            <a:r>
              <a:rPr lang="ko-KR" altLang="en-US" sz="1000" dirty="0"/>
              <a:t>타이틀에 출력</a:t>
            </a:r>
          </a:p>
        </p:txBody>
      </p:sp>
      <p:pic>
        <p:nvPicPr>
          <p:cNvPr id="12" name="그림 3">
            <a:extLst>
              <a:ext uri="{FF2B5EF4-FFF2-40B4-BE49-F238E27FC236}">
                <a16:creationId xmlns:a16="http://schemas.microsoft.com/office/drawing/2014/main" id="{FD0FD760-E7F1-DC4B-A541-C760E0C00F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0408" y="3210626"/>
            <a:ext cx="2090112" cy="1083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47776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05A07-3352-8E49-A2F3-1C3007D1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020" y="523613"/>
            <a:ext cx="10427960" cy="758922"/>
          </a:xfrm>
        </p:spPr>
        <p:txBody>
          <a:bodyPr/>
          <a:lstStyle/>
          <a:p>
            <a:r>
              <a:rPr lang="ko-KR" altLang="en-US" dirty="0"/>
              <a:t>익명 클래스 </a:t>
            </a:r>
            <a:r>
              <a:rPr lang="en-US" altLang="ko-KR" dirty="0"/>
              <a:t>(1)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015CB0-5687-FD4A-9F77-CBC63DE77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2020" y="1520042"/>
            <a:ext cx="4984390" cy="4814345"/>
          </a:xfrm>
        </p:spPr>
        <p:txBody>
          <a:bodyPr/>
          <a:lstStyle/>
          <a:p>
            <a:r>
              <a:rPr lang="ko" altLang="en-US" dirty="0"/>
              <a:t>이름이 없는 클래스</a:t>
            </a:r>
            <a:r>
              <a:rPr lang="en-US" altLang="ko" dirty="0"/>
              <a:t>, </a:t>
            </a:r>
            <a:r>
              <a:rPr lang="ko" altLang="en-US" dirty="0"/>
              <a:t>이름이 없기에 다시 호출 불가</a:t>
            </a:r>
            <a:endParaRPr lang="en-US" altLang="ko" dirty="0"/>
          </a:p>
          <a:p>
            <a:r>
              <a:rPr lang="ko" altLang="en-US" dirty="0"/>
              <a:t>일회성 클래스</a:t>
            </a:r>
            <a:endParaRPr lang="en-US" altLang="ko" dirty="0"/>
          </a:p>
          <a:p>
            <a:r>
              <a:rPr lang="ko" altLang="en-US" dirty="0"/>
              <a:t>재활용이 되지 않는다</a:t>
            </a:r>
          </a:p>
          <a:p>
            <a:r>
              <a:rPr lang="ko" altLang="en-US" dirty="0"/>
              <a:t>선언과 동시에 생성이 이루어진다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8337C8-5797-3845-B5CB-93C04876E218}"/>
              </a:ext>
            </a:extLst>
          </p:cNvPr>
          <p:cNvSpPr txBox="1"/>
          <p:nvPr/>
        </p:nvSpPr>
        <p:spPr>
          <a:xfrm>
            <a:off x="6472052" y="1413164"/>
            <a:ext cx="4405745" cy="526297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400" dirty="0"/>
              <a:t>class Ex2{</a:t>
            </a:r>
          </a:p>
          <a:p>
            <a:pPr defTabSz="180000"/>
            <a:r>
              <a:rPr lang="en-US" altLang="ko-KR" sz="1400" dirty="0"/>
              <a:t>	public void print(){</a:t>
            </a:r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(“Good”);</a:t>
            </a:r>
          </a:p>
          <a:p>
            <a:pPr defTabSz="180000"/>
            <a:r>
              <a:rPr lang="en-US" altLang="ko-KR" sz="1400" dirty="0"/>
              <a:t>	}</a:t>
            </a:r>
          </a:p>
          <a:p>
            <a:pPr defTabSz="180000"/>
            <a:r>
              <a:rPr lang="en-US" altLang="ko-KR" sz="1400" dirty="0"/>
              <a:t>}</a:t>
            </a:r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dirty="0"/>
              <a:t>public class java_11_01{</a:t>
            </a:r>
          </a:p>
          <a:p>
            <a:pPr defTabSz="180000"/>
            <a:r>
              <a:rPr lang="en-US" altLang="ko-KR" sz="1400" dirty="0"/>
              <a:t>	public static void main(){</a:t>
            </a:r>
          </a:p>
          <a:p>
            <a:pPr defTabSz="180000"/>
            <a:r>
              <a:rPr lang="en-US" altLang="ko-KR" sz="1400" dirty="0"/>
              <a:t>		Ex2 e1 = new Ex2(){</a:t>
            </a:r>
          </a:p>
          <a:p>
            <a:pPr defTabSz="180000"/>
            <a:r>
              <a:rPr lang="en-US" altLang="ko-KR" sz="1400" dirty="0"/>
              <a:t>			public void print() {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(“bad”);}</a:t>
            </a:r>
          </a:p>
          <a:p>
            <a:pPr defTabSz="180000"/>
            <a:r>
              <a:rPr lang="en-US" altLang="ko-KR" sz="1400" dirty="0"/>
              <a:t>		};</a:t>
            </a:r>
          </a:p>
          <a:p>
            <a:pPr defTabSz="180000"/>
            <a:r>
              <a:rPr lang="en-US" altLang="ko-KR" sz="1400" dirty="0"/>
              <a:t>		e1.print();</a:t>
            </a:r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dirty="0"/>
              <a:t>		Ex2 e2 = new Ex2(){</a:t>
            </a:r>
          </a:p>
          <a:p>
            <a:pPr defTabSz="180000"/>
            <a:r>
              <a:rPr lang="en-US" altLang="ko-KR" sz="1400" dirty="0"/>
              <a:t>			public void print() {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(“So-so”);}</a:t>
            </a:r>
          </a:p>
          <a:p>
            <a:pPr defTabSz="180000"/>
            <a:r>
              <a:rPr lang="en-US" altLang="ko-KR" sz="1400" dirty="0"/>
              <a:t>		};</a:t>
            </a:r>
          </a:p>
          <a:p>
            <a:pPr defTabSz="180000"/>
            <a:r>
              <a:rPr lang="en-US" altLang="ko-KR" sz="1400" dirty="0"/>
              <a:t>		e2.print();</a:t>
            </a:r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dirty="0"/>
              <a:t>		Ex2 e3 = new Ex2(){</a:t>
            </a:r>
          </a:p>
          <a:p>
            <a:pPr defTabSz="180000"/>
            <a:r>
              <a:rPr lang="en-US" altLang="ko-KR" sz="1400" dirty="0"/>
              <a:t>			public void print() {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(“Great”);}</a:t>
            </a:r>
          </a:p>
          <a:p>
            <a:pPr defTabSz="180000"/>
            <a:r>
              <a:rPr lang="en-US" altLang="ko-KR" sz="1400" dirty="0"/>
              <a:t>		};</a:t>
            </a:r>
          </a:p>
          <a:p>
            <a:pPr defTabSz="180000"/>
            <a:r>
              <a:rPr lang="en-US" altLang="ko-KR" sz="1400" dirty="0"/>
              <a:t>		e3.print();</a:t>
            </a:r>
          </a:p>
          <a:p>
            <a:pPr defTabSz="180000"/>
            <a:r>
              <a:rPr lang="en-US" altLang="ko-KR" sz="1400" dirty="0"/>
              <a:t>	}</a:t>
            </a:r>
          </a:p>
          <a:p>
            <a:pPr defTabSz="180000"/>
            <a:r>
              <a:rPr lang="en-US" altLang="ko-KR" sz="14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88353903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05A07-3352-8E49-A2F3-1C3007D1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020" y="523613"/>
            <a:ext cx="10427960" cy="758922"/>
          </a:xfrm>
        </p:spPr>
        <p:txBody>
          <a:bodyPr/>
          <a:lstStyle/>
          <a:p>
            <a:r>
              <a:rPr lang="ko-KR" altLang="en-US" dirty="0"/>
              <a:t>익명 클래스 </a:t>
            </a:r>
            <a:r>
              <a:rPr lang="en-US" altLang="ko-KR" dirty="0"/>
              <a:t>(2)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0BCB10-9256-D643-A426-A223E9BC61FA}"/>
              </a:ext>
            </a:extLst>
          </p:cNvPr>
          <p:cNvSpPr txBox="1"/>
          <p:nvPr/>
        </p:nvSpPr>
        <p:spPr>
          <a:xfrm>
            <a:off x="882020" y="1462977"/>
            <a:ext cx="5566281" cy="452431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/>
              <a:t>addActionListener(new MyActionListener);</a:t>
            </a:r>
          </a:p>
          <a:p>
            <a:pPr defTabSz="180000"/>
            <a:endParaRPr lang="en-US" altLang="ko-KR"/>
          </a:p>
          <a:p>
            <a:pPr defTabSz="180000"/>
            <a:r>
              <a:rPr lang="en-US" altLang="ko-KR">
                <a:solidFill>
                  <a:srgbClr val="00B050"/>
                </a:solidFill>
              </a:rPr>
              <a:t>//</a:t>
            </a:r>
            <a:r>
              <a:rPr lang="ko-KR" altLang="en-US">
                <a:solidFill>
                  <a:srgbClr val="00B050"/>
                </a:solidFill>
              </a:rPr>
              <a:t>내부클래스 구현</a:t>
            </a:r>
          </a:p>
          <a:p>
            <a:pPr defTabSz="180000"/>
            <a:endParaRPr lang="ko-KR" altLang="en-US"/>
          </a:p>
          <a:p>
            <a:pPr defTabSz="180000"/>
            <a:r>
              <a:rPr lang="en-US" altLang="ko-KR"/>
              <a:t>public class MyActionListener implements ActionListener{</a:t>
            </a:r>
          </a:p>
          <a:p>
            <a:pPr defTabSz="180000"/>
            <a:r>
              <a:rPr lang="en-US" altLang="ko-KR"/>
              <a:t>	public void actionPerformed (ActionEvent e){</a:t>
            </a:r>
          </a:p>
          <a:p>
            <a:pPr defTabSz="180000"/>
            <a:r>
              <a:rPr lang="en-US" altLang="ko-KR"/>
              <a:t>		JButton B = (JButton)e.getSource();</a:t>
            </a:r>
          </a:p>
          <a:p>
            <a:pPr defTabSz="180000"/>
            <a:endParaRPr lang="en-US" altLang="ko-KR"/>
          </a:p>
          <a:p>
            <a:pPr defTabSz="180000"/>
            <a:r>
              <a:rPr lang="en-US" altLang="ko-KR"/>
              <a:t>		if(B.getText().equals(“Stop”))</a:t>
            </a:r>
          </a:p>
          <a:p>
            <a:pPr defTabSz="180000"/>
            <a:r>
              <a:rPr lang="en-US" altLang="ko-KR"/>
              <a:t>			B.setText(“Start”);</a:t>
            </a:r>
          </a:p>
          <a:p>
            <a:pPr defTabSz="180000"/>
            <a:r>
              <a:rPr lang="en-US" altLang="ko-KR"/>
              <a:t>		else</a:t>
            </a:r>
          </a:p>
          <a:p>
            <a:pPr defTabSz="180000"/>
            <a:r>
              <a:rPr lang="en-US" altLang="ko-KR"/>
              <a:t>			B.setText(“Stop”);</a:t>
            </a:r>
          </a:p>
          <a:p>
            <a:pPr defTabSz="180000"/>
            <a:endParaRPr lang="en-US" altLang="ko-KR"/>
          </a:p>
          <a:p>
            <a:pPr defTabSz="180000"/>
            <a:r>
              <a:rPr lang="en-US" altLang="ko-KR"/>
              <a:t>	}</a:t>
            </a:r>
          </a:p>
          <a:p>
            <a:pPr defTabSz="180000"/>
            <a:endParaRPr lang="en-US" altLang="ko-KR"/>
          </a:p>
          <a:p>
            <a:pPr defTabSz="180000"/>
            <a:r>
              <a:rPr lang="en-US" altLang="ko-KR"/>
              <a:t>}</a:t>
            </a:r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6B1B30-4EF0-4B47-A0E7-A09B345A7CCB}"/>
              </a:ext>
            </a:extLst>
          </p:cNvPr>
          <p:cNvSpPr txBox="1"/>
          <p:nvPr/>
        </p:nvSpPr>
        <p:spPr>
          <a:xfrm>
            <a:off x="6722701" y="1462977"/>
            <a:ext cx="4587280" cy="452431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dirty="0">
                <a:solidFill>
                  <a:srgbClr val="00B050"/>
                </a:solidFill>
              </a:rPr>
              <a:t>//</a:t>
            </a:r>
            <a:r>
              <a:rPr lang="ko-KR" altLang="en-US" dirty="0">
                <a:solidFill>
                  <a:srgbClr val="00B050"/>
                </a:solidFill>
              </a:rPr>
              <a:t>익명클래스로 구현</a:t>
            </a:r>
          </a:p>
          <a:p>
            <a:pPr defTabSz="180000"/>
            <a:endParaRPr lang="ko-KR" altLang="en-US" dirty="0"/>
          </a:p>
          <a:p>
            <a:pPr defTabSz="180000"/>
            <a:r>
              <a:rPr lang="en-US" altLang="ko-KR" dirty="0"/>
              <a:t>b. </a:t>
            </a:r>
            <a:r>
              <a:rPr lang="en-US" altLang="ko-KR" dirty="0" err="1"/>
              <a:t>addActionListener</a:t>
            </a:r>
            <a:r>
              <a:rPr lang="en-US" altLang="ko-KR" dirty="0"/>
              <a:t>(new ActionListener(){</a:t>
            </a:r>
          </a:p>
          <a:p>
            <a:pPr defTabSz="180000"/>
            <a:r>
              <a:rPr lang="en-US" altLang="ko-KR" dirty="0"/>
              <a:t>	public void </a:t>
            </a:r>
            <a:r>
              <a:rPr lang="en-US" altLang="ko-KR" dirty="0" err="1"/>
              <a:t>actionPerformed</a:t>
            </a:r>
            <a:r>
              <a:rPr lang="en-US" altLang="ko-KR" dirty="0"/>
              <a:t> (</a:t>
            </a:r>
            <a:r>
              <a:rPr lang="en-US" altLang="ko-KR" dirty="0" err="1"/>
              <a:t>ActionEvent</a:t>
            </a:r>
            <a:r>
              <a:rPr lang="en-US" altLang="ko-KR" dirty="0"/>
              <a:t> e){</a:t>
            </a:r>
          </a:p>
          <a:p>
            <a:pPr defTabSz="180000"/>
            <a:r>
              <a:rPr lang="en-US" altLang="ko-KR" dirty="0"/>
              <a:t>		</a:t>
            </a:r>
            <a:r>
              <a:rPr lang="en-US" altLang="ko-KR" dirty="0" err="1"/>
              <a:t>JButton</a:t>
            </a:r>
            <a:r>
              <a:rPr lang="en-US" altLang="ko-KR" dirty="0"/>
              <a:t> B = (</a:t>
            </a:r>
            <a:r>
              <a:rPr lang="en-US" altLang="ko-KR" dirty="0" err="1"/>
              <a:t>JButton</a:t>
            </a:r>
            <a:r>
              <a:rPr lang="en-US" altLang="ko-KR" dirty="0"/>
              <a:t>)</a:t>
            </a:r>
            <a:r>
              <a:rPr lang="en-US" altLang="ko-KR" dirty="0" err="1"/>
              <a:t>e.getSource</a:t>
            </a:r>
            <a:r>
              <a:rPr lang="en-US" altLang="ko-KR" dirty="0"/>
              <a:t>();</a:t>
            </a:r>
          </a:p>
          <a:p>
            <a:pPr defTabSz="180000"/>
            <a:endParaRPr lang="en-US" altLang="ko-KR" dirty="0"/>
          </a:p>
          <a:p>
            <a:pPr defTabSz="180000"/>
            <a:r>
              <a:rPr lang="en-US" altLang="ko-KR" dirty="0"/>
              <a:t>		if(</a:t>
            </a:r>
            <a:r>
              <a:rPr lang="en-US" altLang="ko-KR" dirty="0" err="1"/>
              <a:t>B.getText</a:t>
            </a:r>
            <a:r>
              <a:rPr lang="en-US" altLang="ko-KR" dirty="0"/>
              <a:t>().equals(“Stop”))</a:t>
            </a:r>
          </a:p>
          <a:p>
            <a:pPr defTabSz="180000"/>
            <a:r>
              <a:rPr lang="en-US" altLang="ko-KR" dirty="0"/>
              <a:t>			</a:t>
            </a:r>
            <a:r>
              <a:rPr lang="en-US" altLang="ko-KR" dirty="0" err="1"/>
              <a:t>B.setText</a:t>
            </a:r>
            <a:r>
              <a:rPr lang="en-US" altLang="ko-KR" dirty="0"/>
              <a:t>(“Start”);</a:t>
            </a:r>
          </a:p>
          <a:p>
            <a:pPr defTabSz="180000"/>
            <a:r>
              <a:rPr lang="en-US" altLang="ko-KR" dirty="0"/>
              <a:t>		else</a:t>
            </a:r>
          </a:p>
          <a:p>
            <a:pPr defTabSz="180000"/>
            <a:r>
              <a:rPr lang="en-US" altLang="ko-KR" dirty="0"/>
              <a:t>			</a:t>
            </a:r>
            <a:r>
              <a:rPr lang="en-US" altLang="ko-KR" dirty="0" err="1"/>
              <a:t>B.setText</a:t>
            </a:r>
            <a:r>
              <a:rPr lang="en-US" altLang="ko-KR" dirty="0"/>
              <a:t>(“Stop”);</a:t>
            </a:r>
          </a:p>
          <a:p>
            <a:pPr defTabSz="180000"/>
            <a:endParaRPr lang="en-US" altLang="ko-KR" dirty="0"/>
          </a:p>
          <a:p>
            <a:pPr defTabSz="180000"/>
            <a:r>
              <a:rPr lang="en-US" altLang="ko-KR" dirty="0"/>
              <a:t>		}</a:t>
            </a:r>
          </a:p>
          <a:p>
            <a:pPr defTabSz="180000"/>
            <a:endParaRPr lang="en-US" altLang="ko-KR" dirty="0"/>
          </a:p>
          <a:p>
            <a:pPr defTabSz="180000"/>
            <a:r>
              <a:rPr lang="en-US" altLang="ko-KR" dirty="0"/>
              <a:t>	};</a:t>
            </a:r>
          </a:p>
          <a:p>
            <a:pPr defTabSz="180000"/>
            <a:endParaRPr lang="en-US" altLang="ko-KR" dirty="0"/>
          </a:p>
          <a:p>
            <a:pPr defTabSz="180000"/>
            <a:r>
              <a:rPr lang="en-US" altLang="ko-KR" dirty="0"/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268600242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05A07-3352-8E49-A2F3-1C3007D1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020" y="119852"/>
            <a:ext cx="10427960" cy="758922"/>
          </a:xfrm>
        </p:spPr>
        <p:txBody>
          <a:bodyPr/>
          <a:lstStyle/>
          <a:p>
            <a:r>
              <a:rPr lang="ko-KR" altLang="en-US" dirty="0"/>
              <a:t>예제 </a:t>
            </a:r>
            <a:r>
              <a:rPr lang="en-US" altLang="ko-KR" dirty="0"/>
              <a:t>9-3 : </a:t>
            </a:r>
            <a:r>
              <a:rPr lang="ko-KR" altLang="en-US" dirty="0"/>
              <a:t>익명 클래스로 </a:t>
            </a:r>
            <a:r>
              <a:rPr lang="en-US" altLang="ko-KR" dirty="0"/>
              <a:t>Action</a:t>
            </a:r>
            <a:r>
              <a:rPr lang="ko-KR" altLang="en-US" dirty="0"/>
              <a:t> 이벤트 </a:t>
            </a:r>
            <a:r>
              <a:rPr lang="ko-KR" altLang="en-US" dirty="0" err="1"/>
              <a:t>리스너</a:t>
            </a:r>
            <a:r>
              <a:rPr lang="ko-KR" altLang="en-US" dirty="0"/>
              <a:t> 만들기</a:t>
            </a:r>
            <a:endParaRPr lang="en-US" dirty="0"/>
          </a:p>
        </p:txBody>
      </p:sp>
      <p:sp>
        <p:nvSpPr>
          <p:cNvPr id="4" name="직사각형 14">
            <a:extLst>
              <a:ext uri="{FF2B5EF4-FFF2-40B4-BE49-F238E27FC236}">
                <a16:creationId xmlns:a16="http://schemas.microsoft.com/office/drawing/2014/main" id="{BC1DFC01-5F92-6A44-9C70-47155B01E722}"/>
              </a:ext>
            </a:extLst>
          </p:cNvPr>
          <p:cNvSpPr/>
          <p:nvPr/>
        </p:nvSpPr>
        <p:spPr>
          <a:xfrm>
            <a:off x="3779912" y="688860"/>
            <a:ext cx="4929222" cy="600164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import </a:t>
            </a:r>
            <a:r>
              <a:rPr lang="en-US" altLang="ko-KR" sz="1200" dirty="0" err="1"/>
              <a:t>java.awt</a:t>
            </a:r>
            <a:r>
              <a:rPr lang="en-US" altLang="ko-KR" sz="1200" dirty="0"/>
              <a:t>.*;</a:t>
            </a:r>
          </a:p>
          <a:p>
            <a:pPr defTabSz="180000"/>
            <a:r>
              <a:rPr lang="en-US" altLang="ko-KR" sz="1200" dirty="0"/>
              <a:t>import </a:t>
            </a:r>
            <a:r>
              <a:rPr lang="en-US" altLang="ko-KR" sz="1200" dirty="0" err="1"/>
              <a:t>java.awt.event</a:t>
            </a:r>
            <a:r>
              <a:rPr lang="en-US" altLang="ko-KR" sz="1200" dirty="0"/>
              <a:t>.*;</a:t>
            </a:r>
          </a:p>
          <a:p>
            <a:pPr defTabSz="180000"/>
            <a:r>
              <a:rPr lang="en-US" altLang="ko-KR" sz="1200" dirty="0"/>
              <a:t>import </a:t>
            </a:r>
            <a:r>
              <a:rPr lang="en-US" altLang="ko-KR" sz="1200" dirty="0" err="1"/>
              <a:t>javax.swing</a:t>
            </a:r>
            <a:r>
              <a:rPr lang="en-US" altLang="ko-KR" sz="1200" dirty="0"/>
              <a:t>.*;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b="1" dirty="0"/>
              <a:t>public class </a:t>
            </a:r>
            <a:r>
              <a:rPr lang="en-US" altLang="ko-KR" sz="1200" b="1" dirty="0" err="1"/>
              <a:t>AnonymousClassListener</a:t>
            </a:r>
            <a:r>
              <a:rPr lang="en-US" altLang="ko-KR" sz="1200" b="1" dirty="0"/>
              <a:t> extends </a:t>
            </a:r>
            <a:r>
              <a:rPr lang="en-US" altLang="ko-KR" sz="1200" b="1" dirty="0" err="1"/>
              <a:t>JFrame</a:t>
            </a:r>
            <a:r>
              <a:rPr lang="en-US" altLang="ko-KR" sz="1200" b="1" dirty="0"/>
              <a:t>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/>
              <a:t>	public </a:t>
            </a:r>
            <a:r>
              <a:rPr lang="en-US" altLang="ko-KR" sz="1200" dirty="0" err="1"/>
              <a:t>AnonymousClassListener</a:t>
            </a:r>
            <a:r>
              <a:rPr lang="en-US" altLang="ko-KR" sz="1200" dirty="0"/>
              <a:t>() {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setTitle</a:t>
            </a:r>
            <a:r>
              <a:rPr lang="en-US" altLang="ko-KR" sz="1200" dirty="0"/>
              <a:t>("Action </a:t>
            </a:r>
            <a:r>
              <a:rPr lang="ko-KR" altLang="en-US" sz="1200" dirty="0"/>
              <a:t>이벤트 </a:t>
            </a:r>
            <a:r>
              <a:rPr lang="ko-KR" altLang="en-US" sz="1200" dirty="0" err="1"/>
              <a:t>리스너</a:t>
            </a:r>
            <a:r>
              <a:rPr lang="ko-KR" altLang="en-US" sz="1200" dirty="0"/>
              <a:t> 작성</a:t>
            </a:r>
            <a:r>
              <a:rPr lang="en-US" altLang="ko-KR" sz="1200" dirty="0"/>
              <a:t>");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setDefaultCloseOperation</a:t>
            </a:r>
            <a:r>
              <a:rPr lang="en-US" altLang="ko-KR" sz="1200" dirty="0"/>
              <a:t>(</a:t>
            </a:r>
            <a:r>
              <a:rPr lang="en-US" altLang="ko-KR" sz="1200" dirty="0" err="1"/>
              <a:t>JFrame.EXIT_ON_CLOSE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/>
              <a:t>		Container c = </a:t>
            </a:r>
            <a:r>
              <a:rPr lang="en-US" altLang="ko-KR" sz="1200" dirty="0" err="1"/>
              <a:t>getContentPane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c.setLayout</a:t>
            </a:r>
            <a:r>
              <a:rPr lang="en-US" altLang="ko-KR" sz="1200" dirty="0"/>
              <a:t>(new </a:t>
            </a:r>
            <a:r>
              <a:rPr lang="en-US" altLang="ko-KR" sz="1200" dirty="0" err="1"/>
              <a:t>FlowLayout</a:t>
            </a:r>
            <a:r>
              <a:rPr lang="en-US" altLang="ko-KR" sz="1200" dirty="0"/>
              <a:t>());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JButton</a:t>
            </a:r>
            <a:r>
              <a:rPr lang="en-US" altLang="ko-KR" sz="1200" dirty="0"/>
              <a:t> </a:t>
            </a:r>
            <a:r>
              <a:rPr lang="en-US" altLang="ko-KR" sz="1200" dirty="0" err="1"/>
              <a:t>btn</a:t>
            </a:r>
            <a:r>
              <a:rPr lang="en-US" altLang="ko-KR" sz="1200" dirty="0"/>
              <a:t> = new </a:t>
            </a:r>
            <a:r>
              <a:rPr lang="en-US" altLang="ko-KR" sz="1200" dirty="0" err="1"/>
              <a:t>JButton</a:t>
            </a:r>
            <a:r>
              <a:rPr lang="en-US" altLang="ko-KR" sz="1200" dirty="0"/>
              <a:t>("Action");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c.add</a:t>
            </a:r>
            <a:r>
              <a:rPr lang="en-US" altLang="ko-KR" sz="1200" dirty="0"/>
              <a:t>(</a:t>
            </a:r>
            <a:r>
              <a:rPr lang="en-US" altLang="ko-KR" sz="1200" dirty="0" err="1"/>
              <a:t>btn</a:t>
            </a:r>
            <a:r>
              <a:rPr lang="en-US" altLang="ko-KR" sz="1200" dirty="0"/>
              <a:t>);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btn.addActionListener</a:t>
            </a:r>
            <a:r>
              <a:rPr lang="en-US" altLang="ko-KR" sz="1200" dirty="0"/>
              <a:t>(new </a:t>
            </a:r>
            <a:r>
              <a:rPr lang="en-US" altLang="ko-KR" sz="1200" dirty="0" err="1"/>
              <a:t>ActionListener</a:t>
            </a:r>
            <a:r>
              <a:rPr lang="en-US" altLang="ko-KR" sz="1200" dirty="0"/>
              <a:t>() {</a:t>
            </a:r>
          </a:p>
          <a:p>
            <a:pPr defTabSz="180000"/>
            <a:r>
              <a:rPr lang="en-US" altLang="ko-KR" sz="1200" dirty="0"/>
              <a:t>			public void </a:t>
            </a:r>
            <a:r>
              <a:rPr lang="en-US" altLang="ko-KR" sz="1200" dirty="0" err="1"/>
              <a:t>actionPerformed</a:t>
            </a:r>
            <a:r>
              <a:rPr lang="en-US" altLang="ko-KR" sz="1200" dirty="0"/>
              <a:t>(</a:t>
            </a:r>
            <a:r>
              <a:rPr lang="en-US" altLang="ko-KR" sz="1200" dirty="0" err="1"/>
              <a:t>ActionEvent</a:t>
            </a:r>
            <a:r>
              <a:rPr lang="en-US" altLang="ko-KR" sz="1200" dirty="0"/>
              <a:t> e) {</a:t>
            </a:r>
          </a:p>
          <a:p>
            <a:pPr defTabSz="180000"/>
            <a:r>
              <a:rPr lang="en-US" altLang="ko-KR" sz="1200" dirty="0"/>
              <a:t>				</a:t>
            </a:r>
            <a:r>
              <a:rPr lang="en-US" altLang="ko-KR" sz="1200" dirty="0" err="1"/>
              <a:t>JButton</a:t>
            </a:r>
            <a:r>
              <a:rPr lang="en-US" altLang="ko-KR" sz="1200" dirty="0"/>
              <a:t> b = (</a:t>
            </a:r>
            <a:r>
              <a:rPr lang="en-US" altLang="ko-KR" sz="1200" dirty="0" err="1"/>
              <a:t>JButton</a:t>
            </a:r>
            <a:r>
              <a:rPr lang="en-US" altLang="ko-KR" sz="1200" dirty="0"/>
              <a:t>)</a:t>
            </a:r>
            <a:r>
              <a:rPr lang="en-US" altLang="ko-KR" sz="1200" dirty="0" err="1"/>
              <a:t>e.getSource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/>
              <a:t>				if(</a:t>
            </a:r>
            <a:r>
              <a:rPr lang="en-US" altLang="ko-KR" sz="1200" dirty="0" err="1"/>
              <a:t>b.getText</a:t>
            </a:r>
            <a:r>
              <a:rPr lang="en-US" altLang="ko-KR" sz="1200" dirty="0"/>
              <a:t>().equals("Action"))</a:t>
            </a:r>
          </a:p>
          <a:p>
            <a:pPr defTabSz="180000"/>
            <a:r>
              <a:rPr lang="en-US" altLang="ko-KR" sz="1200" dirty="0"/>
              <a:t>					</a:t>
            </a:r>
            <a:r>
              <a:rPr lang="en-US" altLang="ko-KR" sz="1200" dirty="0" err="1"/>
              <a:t>b.setText</a:t>
            </a:r>
            <a:r>
              <a:rPr lang="en-US" altLang="ko-KR" sz="1200" dirty="0"/>
              <a:t>("</a:t>
            </a:r>
            <a:r>
              <a:rPr lang="ko-KR" altLang="en-US" sz="1200" dirty="0"/>
              <a:t>액션</a:t>
            </a:r>
            <a:r>
              <a:rPr lang="en-US" altLang="ko-KR" sz="1200" dirty="0"/>
              <a:t>");</a:t>
            </a:r>
          </a:p>
          <a:p>
            <a:pPr defTabSz="180000"/>
            <a:r>
              <a:rPr lang="en-US" altLang="ko-KR" sz="1200" dirty="0"/>
              <a:t>				else</a:t>
            </a:r>
          </a:p>
          <a:p>
            <a:pPr defTabSz="180000"/>
            <a:r>
              <a:rPr lang="en-US" altLang="ko-KR" sz="1200" dirty="0"/>
              <a:t>					</a:t>
            </a:r>
            <a:r>
              <a:rPr lang="en-US" altLang="ko-KR" sz="1200" dirty="0" err="1"/>
              <a:t>b.setText</a:t>
            </a:r>
            <a:r>
              <a:rPr lang="en-US" altLang="ko-KR" sz="1200" dirty="0"/>
              <a:t>("Action");</a:t>
            </a:r>
          </a:p>
          <a:p>
            <a:pPr defTabSz="180000"/>
            <a:r>
              <a:rPr lang="en-US" altLang="ko-KR" sz="1200" dirty="0"/>
              <a:t>					</a:t>
            </a:r>
            <a:r>
              <a:rPr lang="en-US" altLang="ko-KR" sz="1200" dirty="0" err="1"/>
              <a:t>setTitle</a:t>
            </a:r>
            <a:r>
              <a:rPr lang="en-US" altLang="ko-KR" sz="1200" dirty="0"/>
              <a:t>(</a:t>
            </a:r>
            <a:r>
              <a:rPr lang="en-US" altLang="ko-KR" sz="1200" dirty="0" err="1"/>
              <a:t>b.getText</a:t>
            </a:r>
            <a:r>
              <a:rPr lang="en-US" altLang="ko-KR" sz="1200" dirty="0"/>
              <a:t>());</a:t>
            </a:r>
          </a:p>
          <a:p>
            <a:pPr defTabSz="180000"/>
            <a:r>
              <a:rPr lang="en-US" altLang="ko-KR" sz="1200" dirty="0"/>
              <a:t>			}</a:t>
            </a:r>
          </a:p>
          <a:p>
            <a:pPr defTabSz="180000"/>
            <a:r>
              <a:rPr lang="en-US" altLang="ko-KR" sz="1200" dirty="0"/>
              <a:t>		});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setSize</a:t>
            </a:r>
            <a:r>
              <a:rPr lang="en-US" altLang="ko-KR" sz="1200" dirty="0"/>
              <a:t>(350, 150);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setVisible</a:t>
            </a:r>
            <a:r>
              <a:rPr lang="en-US" altLang="ko-KR" sz="1200" dirty="0"/>
              <a:t>(true);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	public static void main(String 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pPr defTabSz="180000"/>
            <a:r>
              <a:rPr lang="en-US" altLang="ko-KR" sz="1200" dirty="0"/>
              <a:t>		new </a:t>
            </a:r>
            <a:r>
              <a:rPr lang="en-US" altLang="ko-KR" sz="1200" dirty="0" err="1"/>
              <a:t>AnonymousClassListener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dirty="0"/>
              <a:t>}</a:t>
            </a:r>
          </a:p>
        </p:txBody>
      </p:sp>
      <p:sp>
        <p:nvSpPr>
          <p:cNvPr id="5" name="직사각형 16">
            <a:extLst>
              <a:ext uri="{FF2B5EF4-FFF2-40B4-BE49-F238E27FC236}">
                <a16:creationId xmlns:a16="http://schemas.microsoft.com/office/drawing/2014/main" id="{CCA122F0-43C7-1C47-8A29-8981638987D4}"/>
              </a:ext>
            </a:extLst>
          </p:cNvPr>
          <p:cNvSpPr/>
          <p:nvPr/>
        </p:nvSpPr>
        <p:spPr>
          <a:xfrm>
            <a:off x="4173033" y="3137132"/>
            <a:ext cx="3855351" cy="193899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b="1" dirty="0" err="1"/>
              <a:t>btn.addActionListener</a:t>
            </a:r>
            <a:r>
              <a:rPr lang="en-US" altLang="ko-KR" sz="1200" b="1" dirty="0"/>
              <a:t>(new </a:t>
            </a:r>
            <a:r>
              <a:rPr lang="en-US" altLang="ko-KR" sz="1200" b="1" dirty="0" err="1"/>
              <a:t>ActionListener</a:t>
            </a:r>
            <a:r>
              <a:rPr lang="en-US" altLang="ko-KR" sz="1200" b="1" dirty="0"/>
              <a:t>() {</a:t>
            </a:r>
          </a:p>
          <a:p>
            <a:pPr defTabSz="180000"/>
            <a:r>
              <a:rPr lang="en-US" altLang="ko-KR" sz="1200" b="1" dirty="0"/>
              <a:t>	public void </a:t>
            </a:r>
            <a:r>
              <a:rPr lang="en-US" altLang="ko-KR" sz="1200" b="1" dirty="0" err="1"/>
              <a:t>actionPerformed</a:t>
            </a:r>
            <a:r>
              <a:rPr lang="en-US" altLang="ko-KR" sz="1200" b="1" dirty="0"/>
              <a:t>(</a:t>
            </a:r>
            <a:r>
              <a:rPr lang="en-US" altLang="ko-KR" sz="1200" b="1" dirty="0" err="1"/>
              <a:t>ActionEvent</a:t>
            </a:r>
            <a:r>
              <a:rPr lang="en-US" altLang="ko-KR" sz="1200" b="1" dirty="0"/>
              <a:t> e) {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JButton</a:t>
            </a:r>
            <a:r>
              <a:rPr lang="en-US" altLang="ko-KR" sz="1200" dirty="0"/>
              <a:t> b = (</a:t>
            </a:r>
            <a:r>
              <a:rPr lang="en-US" altLang="ko-KR" sz="1200" dirty="0" err="1"/>
              <a:t>JButton</a:t>
            </a:r>
            <a:r>
              <a:rPr lang="en-US" altLang="ko-KR" sz="1200" dirty="0"/>
              <a:t>)</a:t>
            </a:r>
            <a:r>
              <a:rPr lang="en-US" altLang="ko-KR" sz="1200" dirty="0" err="1"/>
              <a:t>e.getSource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/>
              <a:t>		if(</a:t>
            </a:r>
            <a:r>
              <a:rPr lang="en-US" altLang="ko-KR" sz="1200" dirty="0" err="1"/>
              <a:t>b.getText</a:t>
            </a:r>
            <a:r>
              <a:rPr lang="en-US" altLang="ko-KR" sz="1200" dirty="0"/>
              <a:t>().equals("Action"))</a:t>
            </a:r>
          </a:p>
          <a:p>
            <a:pPr defTabSz="180000"/>
            <a:r>
              <a:rPr lang="en-US" altLang="ko-KR" sz="1200" dirty="0"/>
              <a:t>			</a:t>
            </a:r>
            <a:r>
              <a:rPr lang="en-US" altLang="ko-KR" sz="1200" dirty="0" err="1"/>
              <a:t>b.setText</a:t>
            </a:r>
            <a:r>
              <a:rPr lang="en-US" altLang="ko-KR" sz="1200" dirty="0"/>
              <a:t>("</a:t>
            </a:r>
            <a:r>
              <a:rPr lang="ko-KR" altLang="en-US" sz="1200" dirty="0"/>
              <a:t>액션</a:t>
            </a:r>
            <a:r>
              <a:rPr lang="en-US" altLang="ko-KR" sz="1200" dirty="0"/>
              <a:t>");</a:t>
            </a:r>
          </a:p>
          <a:p>
            <a:pPr defTabSz="180000"/>
            <a:r>
              <a:rPr lang="en-US" altLang="ko-KR" sz="1200" dirty="0"/>
              <a:t>		else</a:t>
            </a:r>
          </a:p>
          <a:p>
            <a:pPr defTabSz="180000"/>
            <a:r>
              <a:rPr lang="en-US" altLang="ko-KR" sz="1200" dirty="0"/>
              <a:t>			</a:t>
            </a:r>
            <a:r>
              <a:rPr lang="en-US" altLang="ko-KR" sz="1200" dirty="0" err="1"/>
              <a:t>b.setText</a:t>
            </a:r>
            <a:r>
              <a:rPr lang="en-US" altLang="ko-KR" sz="1200" dirty="0"/>
              <a:t>("Action");</a:t>
            </a:r>
          </a:p>
          <a:p>
            <a:pPr defTabSz="180000"/>
            <a:r>
              <a:rPr lang="en-US" altLang="ko-KR" sz="1200" b="1" dirty="0"/>
              <a:t>			</a:t>
            </a:r>
            <a:r>
              <a:rPr lang="en-US" altLang="ko-KR" sz="1200" b="1" dirty="0" err="1"/>
              <a:t>setTitle</a:t>
            </a:r>
            <a:r>
              <a:rPr lang="en-US" altLang="ko-KR" sz="1200" b="1" dirty="0"/>
              <a:t>(</a:t>
            </a:r>
            <a:r>
              <a:rPr lang="en-US" altLang="ko-KR" sz="1200" b="1" dirty="0" err="1"/>
              <a:t>b.getText</a:t>
            </a:r>
            <a:r>
              <a:rPr lang="en-US" altLang="ko-KR" sz="1200" b="1" dirty="0"/>
              <a:t>());</a:t>
            </a:r>
          </a:p>
          <a:p>
            <a:pPr defTabSz="180000"/>
            <a:r>
              <a:rPr lang="en-US" altLang="ko-KR" sz="1200" b="1" dirty="0"/>
              <a:t>	}</a:t>
            </a:r>
          </a:p>
          <a:p>
            <a:pPr defTabSz="180000"/>
            <a:r>
              <a:rPr lang="en-US" altLang="ko-KR" sz="1200" b="1" dirty="0"/>
              <a:t>});</a:t>
            </a:r>
          </a:p>
        </p:txBody>
      </p:sp>
      <p:sp>
        <p:nvSpPr>
          <p:cNvPr id="6" name="모서리가 둥근 사각형 설명선 17">
            <a:extLst>
              <a:ext uri="{FF2B5EF4-FFF2-40B4-BE49-F238E27FC236}">
                <a16:creationId xmlns:a16="http://schemas.microsoft.com/office/drawing/2014/main" id="{4975B9FC-E9D1-F04D-AE36-C8B2DE7DDDC1}"/>
              </a:ext>
            </a:extLst>
          </p:cNvPr>
          <p:cNvSpPr/>
          <p:nvPr/>
        </p:nvSpPr>
        <p:spPr>
          <a:xfrm>
            <a:off x="1224136" y="3060007"/>
            <a:ext cx="2267744" cy="272415"/>
          </a:xfrm>
          <a:prstGeom prst="wedgeRoundRectCallout">
            <a:avLst>
              <a:gd name="adj1" fmla="val 81025"/>
              <a:gd name="adj2" fmla="val 3501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000" dirty="0">
                <a:latin typeface="+mn-ea"/>
              </a:rPr>
              <a:t>익명 클래스로 </a:t>
            </a:r>
            <a:r>
              <a:rPr lang="en-US" altLang="ko-KR" sz="1000" dirty="0">
                <a:latin typeface="+mn-ea"/>
              </a:rPr>
              <a:t>Action </a:t>
            </a:r>
            <a:r>
              <a:rPr lang="ko-KR" altLang="en-US" sz="1000" dirty="0" err="1">
                <a:latin typeface="+mn-ea"/>
              </a:rPr>
              <a:t>리스너</a:t>
            </a:r>
            <a:r>
              <a:rPr lang="ko-KR" altLang="en-US" sz="1000" dirty="0">
                <a:latin typeface="+mn-ea"/>
              </a:rPr>
              <a:t> 작성</a:t>
            </a:r>
          </a:p>
        </p:txBody>
      </p:sp>
    </p:spTree>
    <p:extLst>
      <p:ext uri="{BB962C8B-B14F-4D97-AF65-F5344CB8AC3E}">
        <p14:creationId xmlns:p14="http://schemas.microsoft.com/office/powerpoint/2010/main" val="316228804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05A07-3352-8E49-A2F3-1C3007D1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020" y="523613"/>
            <a:ext cx="10427960" cy="758922"/>
          </a:xfrm>
        </p:spPr>
        <p:txBody>
          <a:bodyPr/>
          <a:lstStyle/>
          <a:p>
            <a:r>
              <a:rPr lang="ko" altLang="en-US" dirty="0"/>
              <a:t>마우스 이벤트 리스너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015CB0-5687-FD4A-9F77-CBC63DE77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2020" y="1520042"/>
            <a:ext cx="10427960" cy="4814345"/>
          </a:xfrm>
        </p:spPr>
        <p:txBody>
          <a:bodyPr/>
          <a:lstStyle/>
          <a:p>
            <a:r>
              <a:rPr lang="en-US" altLang="ko" dirty="0" err="1"/>
              <a:t>MouseListener</a:t>
            </a:r>
            <a:r>
              <a:rPr lang="en-US" altLang="ko" dirty="0"/>
              <a:t> : 5</a:t>
            </a:r>
            <a:r>
              <a:rPr lang="ko" altLang="en-US" dirty="0"/>
              <a:t>종의 메소드</a:t>
            </a:r>
          </a:p>
          <a:p>
            <a:r>
              <a:rPr lang="en-US" altLang="ko" dirty="0" err="1"/>
              <a:t>MouseMotionListener</a:t>
            </a:r>
            <a:r>
              <a:rPr lang="en-US" altLang="ko" dirty="0"/>
              <a:t> : 2</a:t>
            </a:r>
            <a:r>
              <a:rPr lang="ko" altLang="en-US" dirty="0"/>
              <a:t>종의 메소드</a:t>
            </a:r>
          </a:p>
          <a:p>
            <a:r>
              <a:rPr lang="en-US" altLang="ko" dirty="0"/>
              <a:t>7</a:t>
            </a:r>
            <a:r>
              <a:rPr lang="ko" altLang="en-US" dirty="0"/>
              <a:t>종의 메소드들 마우스 하나에 대해서 </a:t>
            </a:r>
            <a:r>
              <a:rPr lang="en-US" altLang="ko" dirty="0"/>
              <a:t>7</a:t>
            </a:r>
            <a:r>
              <a:rPr lang="ko" altLang="en-US" dirty="0"/>
              <a:t>번의 처리가 가능하다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307458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05A07-3352-8E49-A2F3-1C3007D1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020" y="523613"/>
            <a:ext cx="10427960" cy="758922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9-4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마우스 이벤트 </a:t>
            </a:r>
            <a:r>
              <a:rPr lang="ko-KR" altLang="en-US" dirty="0" err="1"/>
              <a:t>리스너</a:t>
            </a:r>
            <a:r>
              <a:rPr lang="ko-KR" altLang="en-US" dirty="0"/>
              <a:t> 작성 연습</a:t>
            </a:r>
            <a:r>
              <a:rPr lang="en-US" altLang="ko-KR" dirty="0"/>
              <a:t>- </a:t>
            </a:r>
            <a:br>
              <a:rPr lang="en-US" altLang="ko-KR" dirty="0"/>
            </a:br>
            <a:r>
              <a:rPr lang="ko-KR" altLang="en-US" dirty="0"/>
              <a:t>마우스로 문자열 이동시키기</a:t>
            </a:r>
            <a:endParaRPr lang="en-US" dirty="0"/>
          </a:p>
        </p:txBody>
      </p:sp>
      <p:sp>
        <p:nvSpPr>
          <p:cNvPr id="4" name="직사각형 12">
            <a:extLst>
              <a:ext uri="{FF2B5EF4-FFF2-40B4-BE49-F238E27FC236}">
                <a16:creationId xmlns:a16="http://schemas.microsoft.com/office/drawing/2014/main" id="{685FE342-C12F-9A4A-8130-827731D40313}"/>
              </a:ext>
            </a:extLst>
          </p:cNvPr>
          <p:cNvSpPr/>
          <p:nvPr/>
        </p:nvSpPr>
        <p:spPr>
          <a:xfrm>
            <a:off x="882020" y="1493766"/>
            <a:ext cx="104279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아래 실행 화면과 같이 프레임의 임의의 위치에 마우스 버튼을 누르면 마우스 포인터가 있는 위치에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"Hello" </a:t>
            </a:r>
            <a:r>
              <a:rPr lang="ko-KR" altLang="en-US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문자열을 출력하는 프로그램을 작성하라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.</a:t>
            </a:r>
            <a:endParaRPr lang="ko-KR" altLang="en-US" dirty="0">
              <a:solidFill>
                <a:schemeClr val="accent2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13B477-804F-7F4F-B7FC-8FBE87AFEA7A}"/>
              </a:ext>
            </a:extLst>
          </p:cNvPr>
          <p:cNvSpPr txBox="1"/>
          <p:nvPr/>
        </p:nvSpPr>
        <p:spPr>
          <a:xfrm>
            <a:off x="1000772" y="4717904"/>
            <a:ext cx="922388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>
              <a:buFont typeface="Arial" pitchFamily="34" charset="0"/>
              <a:buChar char="•"/>
            </a:pPr>
            <a:r>
              <a:rPr lang="ko-KR" altLang="en-US" dirty="0"/>
              <a:t> 마우스 버튼을 누르면 마우스가 있는 위치로 </a:t>
            </a:r>
            <a:r>
              <a:rPr lang="en-US" altLang="ko-KR" dirty="0"/>
              <a:t>"Hello" </a:t>
            </a:r>
            <a:r>
              <a:rPr lang="ko-KR" altLang="en-US" dirty="0"/>
              <a:t>문자열을 이동시킨다</a:t>
            </a:r>
            <a:r>
              <a:rPr lang="en-US" altLang="ko-KR" dirty="0"/>
              <a:t>.</a:t>
            </a:r>
          </a:p>
          <a:p>
            <a:pPr marL="0" lvl="1">
              <a:buFont typeface="Arial" pitchFamily="34" charset="0"/>
              <a:buChar char="•"/>
            </a:pPr>
            <a:r>
              <a:rPr lang="ko-KR" altLang="en-US" dirty="0"/>
              <a:t> 이벤트와 </a:t>
            </a:r>
            <a:r>
              <a:rPr lang="ko-KR" altLang="en-US" dirty="0" err="1"/>
              <a:t>리스너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en-US" altLang="ko-KR" dirty="0" err="1"/>
              <a:t>MouseEvent</a:t>
            </a:r>
            <a:r>
              <a:rPr lang="ko-KR" altLang="en-US" dirty="0"/>
              <a:t>와 </a:t>
            </a:r>
            <a:r>
              <a:rPr lang="en-US" altLang="ko-KR" dirty="0" err="1"/>
              <a:t>MouseListener</a:t>
            </a:r>
            <a:endParaRPr lang="en-US" altLang="ko-KR" dirty="0"/>
          </a:p>
          <a:p>
            <a:pPr marL="0" lvl="1">
              <a:buFont typeface="Arial" pitchFamily="34" charset="0"/>
              <a:buChar char="•"/>
            </a:pPr>
            <a:r>
              <a:rPr lang="ko-KR" altLang="en-US" dirty="0"/>
              <a:t> 이벤트</a:t>
            </a:r>
            <a:r>
              <a:rPr lang="en-US" altLang="ko-KR" dirty="0"/>
              <a:t> </a:t>
            </a:r>
            <a:r>
              <a:rPr lang="ko-KR" altLang="en-US" dirty="0"/>
              <a:t>소스 </a:t>
            </a:r>
            <a:r>
              <a:rPr lang="en-US" altLang="ko-KR" dirty="0"/>
              <a:t>: </a:t>
            </a:r>
            <a:r>
              <a:rPr lang="ko-KR" altLang="en-US" dirty="0" err="1"/>
              <a:t>컨텐트팬</a:t>
            </a:r>
            <a:r>
              <a:rPr lang="ko-KR" altLang="en-US" dirty="0"/>
              <a:t> </a:t>
            </a:r>
            <a:endParaRPr lang="en-US" altLang="ko-KR" dirty="0"/>
          </a:p>
          <a:p>
            <a:pPr marL="0" lvl="1">
              <a:buFont typeface="Arial" pitchFamily="34" charset="0"/>
              <a:buChar char="•"/>
            </a:pPr>
            <a:r>
              <a:rPr lang="ko-KR" altLang="en-US" dirty="0"/>
              <a:t> </a:t>
            </a:r>
            <a:r>
              <a:rPr lang="ko-KR" altLang="en-US" dirty="0" err="1"/>
              <a:t>컨텐트팬의</a:t>
            </a:r>
            <a:r>
              <a:rPr lang="ko-KR" altLang="en-US" dirty="0"/>
              <a:t> 배치관리자 </a:t>
            </a:r>
            <a:r>
              <a:rPr lang="en-US" altLang="ko-KR" dirty="0"/>
              <a:t>: </a:t>
            </a:r>
            <a:r>
              <a:rPr lang="ko-KR" altLang="en-US" dirty="0"/>
              <a:t>배치관리자 삭제</a:t>
            </a:r>
            <a:endParaRPr lang="en-US" altLang="ko-KR" dirty="0"/>
          </a:p>
          <a:p>
            <a:pPr marL="0" lvl="1">
              <a:buFont typeface="Arial" pitchFamily="34" charset="0"/>
              <a:buChar char="•"/>
            </a:pPr>
            <a:r>
              <a:rPr lang="ko-KR" altLang="en-US" dirty="0"/>
              <a:t> 구현할 </a:t>
            </a:r>
            <a:r>
              <a:rPr lang="ko-KR" altLang="en-US" dirty="0" err="1"/>
              <a:t>리스너의</a:t>
            </a:r>
            <a:r>
              <a:rPr lang="ko-KR" altLang="en-US" dirty="0"/>
              <a:t> </a:t>
            </a:r>
            <a:r>
              <a:rPr lang="ko-KR" altLang="en-US" dirty="0" err="1"/>
              <a:t>메소드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en-US" altLang="ko-KR" dirty="0" err="1"/>
              <a:t>mousePressed</a:t>
            </a:r>
            <a:r>
              <a:rPr lang="en-US" altLang="ko-KR" dirty="0"/>
              <a:t>()</a:t>
            </a:r>
          </a:p>
          <a:p>
            <a:pPr marL="0" lvl="1">
              <a:buFont typeface="Arial" pitchFamily="34" charset="0"/>
              <a:buChar char="•"/>
            </a:pPr>
            <a:r>
              <a:rPr lang="en-US" altLang="ko-KR" dirty="0"/>
              <a:t> "Hello" </a:t>
            </a:r>
            <a:r>
              <a:rPr lang="ko-KR" altLang="en-US" dirty="0"/>
              <a:t>문자열 </a:t>
            </a:r>
            <a:r>
              <a:rPr lang="en-US" altLang="ko-KR" dirty="0"/>
              <a:t>: </a:t>
            </a:r>
            <a:r>
              <a:rPr lang="en-US" altLang="ko-KR" dirty="0" err="1"/>
              <a:t>JLabel</a:t>
            </a:r>
            <a:r>
              <a:rPr lang="en-US" altLang="ko-KR" dirty="0"/>
              <a:t> </a:t>
            </a:r>
            <a:r>
              <a:rPr lang="ko-KR" altLang="en-US" dirty="0"/>
              <a:t>컴포넌트 이용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CBEF996-26E0-984D-B9E4-AAA7575F3B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772" y="2140096"/>
            <a:ext cx="7687718" cy="2443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07030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05A07-3352-8E49-A2F3-1C3007D1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020" y="523613"/>
            <a:ext cx="10427960" cy="758922"/>
          </a:xfrm>
        </p:spPr>
        <p:txBody>
          <a:bodyPr/>
          <a:lstStyle/>
          <a:p>
            <a:r>
              <a:rPr lang="ko-KR" altLang="en-US" dirty="0"/>
              <a:t>예제 </a:t>
            </a:r>
            <a:r>
              <a:rPr lang="en-US" altLang="ko-KR" dirty="0"/>
              <a:t>9-4</a:t>
            </a:r>
            <a:r>
              <a:rPr lang="ko-KR" altLang="en-US" dirty="0"/>
              <a:t>의 정답</a:t>
            </a:r>
            <a:endParaRPr 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6727C64-25BB-8C49-84EE-2C91F9F31DBF}"/>
              </a:ext>
            </a:extLst>
          </p:cNvPr>
          <p:cNvSpPr/>
          <p:nvPr/>
        </p:nvSpPr>
        <p:spPr>
          <a:xfrm>
            <a:off x="6282605" y="2678976"/>
            <a:ext cx="4214842" cy="323165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0" lvl="1" defTabSz="180000"/>
            <a:r>
              <a:rPr lang="en-US" altLang="ko-KR" sz="1200" dirty="0"/>
              <a:t>	</a:t>
            </a:r>
            <a:r>
              <a:rPr lang="en-US" altLang="ko-KR" sz="1200" b="1" dirty="0"/>
              <a:t>class </a:t>
            </a:r>
            <a:r>
              <a:rPr lang="en-US" altLang="ko-KR" sz="1200" b="1" dirty="0" err="1"/>
              <a:t>MyMouseListener</a:t>
            </a:r>
            <a:r>
              <a:rPr lang="en-US" altLang="ko-KR" sz="1200" b="1" dirty="0"/>
              <a:t> implements </a:t>
            </a:r>
            <a:r>
              <a:rPr lang="en-US" altLang="ko-KR" sz="1200" b="1" dirty="0" err="1"/>
              <a:t>MouseListener</a:t>
            </a:r>
            <a:r>
              <a:rPr lang="en-US" altLang="ko-KR" sz="1200" b="1" dirty="0"/>
              <a:t> </a:t>
            </a:r>
            <a:r>
              <a:rPr lang="en-US" altLang="ko-KR" sz="1200" dirty="0"/>
              <a:t>{</a:t>
            </a:r>
          </a:p>
          <a:p>
            <a:pPr marL="0" lvl="2" defTabSz="180000"/>
            <a:r>
              <a:rPr lang="en-US" altLang="ko-KR" sz="1200" dirty="0"/>
              <a:t>		public void </a:t>
            </a:r>
            <a:r>
              <a:rPr lang="en-US" altLang="ko-KR" sz="1200" b="1" dirty="0" err="1"/>
              <a:t>mousePressed</a:t>
            </a:r>
            <a:r>
              <a:rPr lang="en-US" altLang="ko-KR" sz="1200" dirty="0"/>
              <a:t>(</a:t>
            </a:r>
            <a:r>
              <a:rPr lang="en-US" altLang="ko-KR" sz="1200" dirty="0" err="1"/>
              <a:t>MouseEvent</a:t>
            </a:r>
            <a:r>
              <a:rPr lang="en-US" altLang="ko-KR" sz="1200" dirty="0"/>
              <a:t> e) {</a:t>
            </a:r>
          </a:p>
          <a:p>
            <a:pPr marL="0" lvl="3" defTabSz="180000"/>
            <a:r>
              <a:rPr lang="en-US" altLang="ko-KR" sz="1200" dirty="0"/>
              <a:t>			</a:t>
            </a:r>
            <a:r>
              <a:rPr lang="en-US" altLang="ko-KR" sz="1200" b="1" dirty="0" err="1"/>
              <a:t>int</a:t>
            </a:r>
            <a:r>
              <a:rPr lang="en-US" altLang="ko-KR" sz="1200" b="1" dirty="0"/>
              <a:t> x = </a:t>
            </a:r>
            <a:r>
              <a:rPr lang="en-US" altLang="ko-KR" sz="1200" b="1" dirty="0" err="1"/>
              <a:t>e.getX</a:t>
            </a:r>
            <a:r>
              <a:rPr lang="en-US" altLang="ko-KR" sz="1200" b="1" dirty="0"/>
              <a:t>(); </a:t>
            </a:r>
            <a:r>
              <a:rPr lang="en-US" altLang="ko-KR" sz="1200" dirty="0"/>
              <a:t>// </a:t>
            </a:r>
            <a:r>
              <a:rPr lang="ko-KR" altLang="en-US" sz="1200" dirty="0"/>
              <a:t>마우스의 클릭 좌표 </a:t>
            </a:r>
            <a:r>
              <a:rPr lang="en-US" altLang="ko-KR" sz="1200" dirty="0"/>
              <a:t>x</a:t>
            </a:r>
          </a:p>
          <a:p>
            <a:pPr marL="0" lvl="3" defTabSz="180000"/>
            <a:r>
              <a:rPr lang="en-US" altLang="ko-KR" sz="1200" b="1" dirty="0"/>
              <a:t>			</a:t>
            </a:r>
            <a:r>
              <a:rPr lang="en-US" altLang="ko-KR" sz="1200" b="1" dirty="0" err="1"/>
              <a:t>int</a:t>
            </a:r>
            <a:r>
              <a:rPr lang="en-US" altLang="ko-KR" sz="1200" b="1" dirty="0"/>
              <a:t> y = </a:t>
            </a:r>
            <a:r>
              <a:rPr lang="en-US" altLang="ko-KR" sz="1200" b="1" dirty="0" err="1"/>
              <a:t>e.getY</a:t>
            </a:r>
            <a:r>
              <a:rPr lang="en-US" altLang="ko-KR" sz="1200" b="1" dirty="0"/>
              <a:t>(); </a:t>
            </a:r>
            <a:r>
              <a:rPr lang="en-US" altLang="ko-KR" sz="1200" dirty="0"/>
              <a:t>// </a:t>
            </a:r>
            <a:r>
              <a:rPr lang="ko-KR" altLang="en-US" sz="1200" dirty="0"/>
              <a:t>마우스의 클릭 좌표 </a:t>
            </a:r>
            <a:r>
              <a:rPr lang="en-US" altLang="ko-KR" sz="1200" dirty="0"/>
              <a:t>y</a:t>
            </a:r>
          </a:p>
          <a:p>
            <a:pPr marL="0" lvl="3" defTabSz="180000"/>
            <a:r>
              <a:rPr lang="en-US" altLang="ko-KR" sz="1200" b="1" dirty="0"/>
              <a:t>			</a:t>
            </a:r>
            <a:r>
              <a:rPr lang="en-US" altLang="ko-KR" sz="1200" b="1" dirty="0" err="1"/>
              <a:t>la.setLocation</a:t>
            </a:r>
            <a:r>
              <a:rPr lang="en-US" altLang="ko-KR" sz="1200" b="1" dirty="0"/>
              <a:t>(x, y); </a:t>
            </a:r>
            <a:r>
              <a:rPr lang="en-US" altLang="ko-KR" sz="1200" dirty="0"/>
              <a:t>// (</a:t>
            </a:r>
            <a:r>
              <a:rPr lang="en-US" altLang="ko-KR" sz="1200" dirty="0" err="1"/>
              <a:t>x,y</a:t>
            </a:r>
            <a:r>
              <a:rPr lang="en-US" altLang="ko-KR" sz="1200" dirty="0"/>
              <a:t>) </a:t>
            </a:r>
            <a:r>
              <a:rPr lang="ko-KR" altLang="en-US" sz="1200" dirty="0"/>
              <a:t>위치로 레이블 이동</a:t>
            </a:r>
            <a:endParaRPr lang="en-US" altLang="ko-KR" sz="1200" dirty="0"/>
          </a:p>
          <a:p>
            <a:pPr marL="0" lvl="2" defTabSz="180000"/>
            <a:r>
              <a:rPr lang="en-US" altLang="ko-KR" sz="1200" dirty="0"/>
              <a:t>		}</a:t>
            </a:r>
          </a:p>
          <a:p>
            <a:pPr marL="0" lvl="2" defTabSz="180000"/>
            <a:endParaRPr lang="en-US" altLang="ko-KR" sz="1200" dirty="0"/>
          </a:p>
          <a:p>
            <a:pPr marL="0" lvl="2" defTabSz="180000"/>
            <a:r>
              <a:rPr lang="en-US" altLang="ko-KR" sz="1200" dirty="0"/>
              <a:t>		public void </a:t>
            </a:r>
            <a:r>
              <a:rPr lang="en-US" altLang="ko-KR" sz="1200" dirty="0" err="1"/>
              <a:t>mouseReleased</a:t>
            </a:r>
            <a:r>
              <a:rPr lang="en-US" altLang="ko-KR" sz="1200" dirty="0"/>
              <a:t>(</a:t>
            </a:r>
            <a:r>
              <a:rPr lang="en-US" altLang="ko-KR" sz="1200" dirty="0" err="1"/>
              <a:t>MouseEvent</a:t>
            </a:r>
            <a:r>
              <a:rPr lang="en-US" altLang="ko-KR" sz="1200" dirty="0"/>
              <a:t> e) {}</a:t>
            </a:r>
          </a:p>
          <a:p>
            <a:pPr marL="0" lvl="2" defTabSz="180000"/>
            <a:r>
              <a:rPr lang="en-US" altLang="ko-KR" sz="1200" dirty="0"/>
              <a:t>		public void </a:t>
            </a:r>
            <a:r>
              <a:rPr lang="en-US" altLang="ko-KR" sz="1200" dirty="0" err="1"/>
              <a:t>mouseClicked</a:t>
            </a:r>
            <a:r>
              <a:rPr lang="en-US" altLang="ko-KR" sz="1200" dirty="0"/>
              <a:t>(</a:t>
            </a:r>
            <a:r>
              <a:rPr lang="en-US" altLang="ko-KR" sz="1200" dirty="0" err="1"/>
              <a:t>MouseEvent</a:t>
            </a:r>
            <a:r>
              <a:rPr lang="en-US" altLang="ko-KR" sz="1200" dirty="0"/>
              <a:t> e) {}</a:t>
            </a:r>
          </a:p>
          <a:p>
            <a:pPr marL="0" lvl="2" defTabSz="180000"/>
            <a:r>
              <a:rPr lang="en-US" altLang="ko-KR" sz="1200" dirty="0"/>
              <a:t>		public void </a:t>
            </a:r>
            <a:r>
              <a:rPr lang="en-US" altLang="ko-KR" sz="1200" dirty="0" err="1"/>
              <a:t>mouseEntered</a:t>
            </a:r>
            <a:r>
              <a:rPr lang="en-US" altLang="ko-KR" sz="1200" dirty="0"/>
              <a:t>(</a:t>
            </a:r>
            <a:r>
              <a:rPr lang="en-US" altLang="ko-KR" sz="1200" dirty="0" err="1"/>
              <a:t>MouseEvent</a:t>
            </a:r>
            <a:r>
              <a:rPr lang="en-US" altLang="ko-KR" sz="1200" dirty="0"/>
              <a:t> e) {}</a:t>
            </a:r>
          </a:p>
          <a:p>
            <a:pPr marL="0" lvl="2" defTabSz="180000"/>
            <a:r>
              <a:rPr lang="en-US" altLang="ko-KR" sz="1200" dirty="0"/>
              <a:t>		public void </a:t>
            </a:r>
            <a:r>
              <a:rPr lang="en-US" altLang="ko-KR" sz="1200" dirty="0" err="1"/>
              <a:t>mouseExited</a:t>
            </a:r>
            <a:r>
              <a:rPr lang="en-US" altLang="ko-KR" sz="1200" dirty="0"/>
              <a:t>(</a:t>
            </a:r>
            <a:r>
              <a:rPr lang="en-US" altLang="ko-KR" sz="1200" dirty="0" err="1"/>
              <a:t>MouseEvent</a:t>
            </a:r>
            <a:r>
              <a:rPr lang="en-US" altLang="ko-KR" sz="1200" dirty="0"/>
              <a:t> e) {}</a:t>
            </a:r>
          </a:p>
          <a:p>
            <a:pPr marL="0" lvl="1" defTabSz="180000"/>
            <a:r>
              <a:rPr lang="en-US" altLang="ko-KR" sz="1200" dirty="0"/>
              <a:t>	}</a:t>
            </a:r>
          </a:p>
          <a:p>
            <a:pPr marL="0" lvl="1" defTabSz="180000"/>
            <a:endParaRPr lang="en-US" altLang="ko-KR" sz="1200" dirty="0"/>
          </a:p>
          <a:p>
            <a:pPr marL="0" lvl="1" defTabSz="180000"/>
            <a:r>
              <a:rPr lang="en-US" altLang="ko-KR" sz="1200" dirty="0"/>
              <a:t>	public static void main(String 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pPr marL="0" lvl="2" defTabSz="180000"/>
            <a:r>
              <a:rPr lang="en-US" altLang="ko-KR" sz="1200" dirty="0"/>
              <a:t>		new </a:t>
            </a:r>
            <a:r>
              <a:rPr lang="en-US" altLang="ko-KR" sz="1200" dirty="0" err="1"/>
              <a:t>MouseListenerEx</a:t>
            </a:r>
            <a:r>
              <a:rPr lang="en-US" altLang="ko-KR" sz="1200" dirty="0"/>
              <a:t>();</a:t>
            </a:r>
          </a:p>
          <a:p>
            <a:pPr marL="0" lvl="1"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dirty="0"/>
              <a:t>} </a:t>
            </a:r>
          </a:p>
        </p:txBody>
      </p:sp>
      <p:sp>
        <p:nvSpPr>
          <p:cNvPr id="5" name="직사각형 15">
            <a:extLst>
              <a:ext uri="{FF2B5EF4-FFF2-40B4-BE49-F238E27FC236}">
                <a16:creationId xmlns:a16="http://schemas.microsoft.com/office/drawing/2014/main" id="{6793CA8F-70B2-5B47-B14B-E64EB8BB8341}"/>
              </a:ext>
            </a:extLst>
          </p:cNvPr>
          <p:cNvSpPr/>
          <p:nvPr/>
        </p:nvSpPr>
        <p:spPr>
          <a:xfrm>
            <a:off x="1639135" y="1962379"/>
            <a:ext cx="4572032" cy="397031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import </a:t>
            </a:r>
            <a:r>
              <a:rPr lang="en-US" altLang="ko-KR" sz="1200" dirty="0" err="1"/>
              <a:t>java.awt</a:t>
            </a:r>
            <a:r>
              <a:rPr lang="en-US" altLang="ko-KR" sz="1200" dirty="0"/>
              <a:t>.*;</a:t>
            </a:r>
          </a:p>
          <a:p>
            <a:pPr defTabSz="180000"/>
            <a:r>
              <a:rPr lang="en-US" altLang="ko-KR" sz="1200" dirty="0"/>
              <a:t>import </a:t>
            </a:r>
            <a:r>
              <a:rPr lang="en-US" altLang="ko-KR" sz="1200" dirty="0" err="1"/>
              <a:t>java.awt.event</a:t>
            </a:r>
            <a:r>
              <a:rPr lang="en-US" altLang="ko-KR" sz="1200" dirty="0"/>
              <a:t>.*;</a:t>
            </a:r>
          </a:p>
          <a:p>
            <a:pPr defTabSz="180000"/>
            <a:r>
              <a:rPr lang="en-US" altLang="ko-KR" sz="1200" dirty="0"/>
              <a:t>import </a:t>
            </a:r>
            <a:r>
              <a:rPr lang="en-US" altLang="ko-KR" sz="1200" dirty="0" err="1"/>
              <a:t>javax.swing</a:t>
            </a:r>
            <a:r>
              <a:rPr lang="en-US" altLang="ko-KR" sz="1200" dirty="0"/>
              <a:t>.*;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public class </a:t>
            </a:r>
            <a:r>
              <a:rPr lang="en-US" altLang="ko-KR" sz="1200" dirty="0" err="1"/>
              <a:t>MouseListenerEx</a:t>
            </a:r>
            <a:r>
              <a:rPr lang="en-US" altLang="ko-KR" sz="1200" dirty="0"/>
              <a:t> extends </a:t>
            </a:r>
            <a:r>
              <a:rPr lang="en-US" altLang="ko-KR" sz="1200" dirty="0" err="1"/>
              <a:t>JFrame</a:t>
            </a:r>
            <a:r>
              <a:rPr lang="en-US" altLang="ko-KR" sz="1200" dirty="0"/>
              <a:t> {</a:t>
            </a:r>
          </a:p>
          <a:p>
            <a:pPr defTabSz="180000"/>
            <a:r>
              <a:rPr lang="en-US" altLang="ko-KR" sz="1200" dirty="0"/>
              <a:t>	private JLabel la = new JLabel("Hello"); // "Hello"</a:t>
            </a:r>
            <a:r>
              <a:rPr lang="ko-KR" altLang="en-US" sz="1200" dirty="0"/>
              <a:t> 레이블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	public MouseListenerEx() {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setTitle</a:t>
            </a:r>
            <a:r>
              <a:rPr lang="en-US" altLang="ko-KR" sz="1200" dirty="0"/>
              <a:t>("Mouse </a:t>
            </a:r>
            <a:r>
              <a:rPr lang="ko-KR" altLang="en-US" sz="1200" dirty="0"/>
              <a:t>이벤트 예제</a:t>
            </a:r>
            <a:r>
              <a:rPr lang="en-US" altLang="ko-KR" sz="1200" dirty="0"/>
              <a:t>");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setDefaultCloseOperation</a:t>
            </a:r>
            <a:r>
              <a:rPr lang="en-US" altLang="ko-KR" sz="1200" dirty="0"/>
              <a:t>(</a:t>
            </a:r>
            <a:r>
              <a:rPr lang="en-US" altLang="ko-KR" sz="1200" dirty="0" err="1"/>
              <a:t>JFrame.EXIT_ON_CLOSE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/>
              <a:t>		Container c = </a:t>
            </a:r>
            <a:r>
              <a:rPr lang="en-US" altLang="ko-KR" sz="1200" dirty="0" err="1"/>
              <a:t>getContentPane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b="1" dirty="0" err="1"/>
              <a:t>c.addMouseListener</a:t>
            </a:r>
            <a:r>
              <a:rPr lang="en-US" altLang="ko-KR" sz="1200" b="1" dirty="0"/>
              <a:t>(new </a:t>
            </a:r>
            <a:r>
              <a:rPr lang="en-US" altLang="ko-KR" sz="1200" b="1" dirty="0" err="1"/>
              <a:t>MyMouseListener</a:t>
            </a:r>
            <a:r>
              <a:rPr lang="en-US" altLang="ko-KR" sz="1200" b="1" dirty="0"/>
              <a:t>());</a:t>
            </a:r>
          </a:p>
          <a:p>
            <a:pPr defTabSz="180000"/>
            <a:endParaRPr lang="ko-KR" altLang="en-US" sz="1200" dirty="0"/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b="1" dirty="0" err="1"/>
              <a:t>c.setLayout</a:t>
            </a:r>
            <a:r>
              <a:rPr lang="en-US" altLang="ko-KR" sz="1200" b="1" dirty="0"/>
              <a:t>(null);</a:t>
            </a:r>
            <a:endParaRPr lang="ko-KR" altLang="en-US" sz="1200" b="1" dirty="0"/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la.setSize</a:t>
            </a:r>
            <a:r>
              <a:rPr lang="en-US" altLang="ko-KR" sz="1200" dirty="0"/>
              <a:t>(50, 20); // </a:t>
            </a:r>
            <a:r>
              <a:rPr lang="ko-KR" altLang="en-US" sz="1200" dirty="0"/>
              <a:t>레이블의 크기 </a:t>
            </a:r>
            <a:r>
              <a:rPr lang="en-US" altLang="ko-KR" sz="1200" dirty="0"/>
              <a:t>50x20 </a:t>
            </a:r>
            <a:r>
              <a:rPr lang="ko-KR" altLang="en-US" sz="1200" dirty="0"/>
              <a:t>설정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la.setLocation</a:t>
            </a:r>
            <a:r>
              <a:rPr lang="en-US" altLang="ko-KR" sz="1200" dirty="0"/>
              <a:t>(30, 30); // </a:t>
            </a:r>
            <a:r>
              <a:rPr lang="ko-KR" altLang="en-US" sz="1200" dirty="0"/>
              <a:t>레이블의 위치 </a:t>
            </a:r>
            <a:r>
              <a:rPr lang="en-US" altLang="ko-KR" sz="1200" dirty="0"/>
              <a:t>(30,30)</a:t>
            </a:r>
            <a:r>
              <a:rPr lang="ko-KR" altLang="en-US" sz="1200" dirty="0"/>
              <a:t>으로 설정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c.add</a:t>
            </a:r>
            <a:r>
              <a:rPr lang="en-US" altLang="ko-KR" sz="1200" dirty="0"/>
              <a:t>(la); </a:t>
            </a:r>
          </a:p>
          <a:p>
            <a:pPr defTabSz="180000"/>
            <a:endParaRPr lang="ko-KR" altLang="en-US" sz="1200" dirty="0"/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setSize</a:t>
            </a:r>
            <a:r>
              <a:rPr lang="en-US" altLang="ko-KR" sz="1200" dirty="0"/>
              <a:t>(200, 200);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setVisible</a:t>
            </a:r>
            <a:r>
              <a:rPr lang="en-US" altLang="ko-KR" sz="1200" dirty="0"/>
              <a:t>(true);</a:t>
            </a:r>
          </a:p>
          <a:p>
            <a:pPr defTabSz="180000"/>
            <a:r>
              <a:rPr lang="en-US" altLang="ko-KR" sz="1200" dirty="0"/>
              <a:t>	}</a:t>
            </a:r>
            <a:endParaRPr lang="ko-KR" altLang="en-US" sz="1200" dirty="0"/>
          </a:p>
        </p:txBody>
      </p:sp>
      <p:grpSp>
        <p:nvGrpSpPr>
          <p:cNvPr id="6" name="그룹 4">
            <a:extLst>
              <a:ext uri="{FF2B5EF4-FFF2-40B4-BE49-F238E27FC236}">
                <a16:creationId xmlns:a16="http://schemas.microsoft.com/office/drawing/2014/main" id="{95317CB5-0305-AD4B-96ED-AEAA83C20367}"/>
              </a:ext>
            </a:extLst>
          </p:cNvPr>
          <p:cNvGrpSpPr/>
          <p:nvPr/>
        </p:nvGrpSpPr>
        <p:grpSpPr>
          <a:xfrm>
            <a:off x="5130477" y="1782988"/>
            <a:ext cx="2017934" cy="1823386"/>
            <a:chOff x="3634186" y="1533606"/>
            <a:chExt cx="2017934" cy="1823386"/>
          </a:xfrm>
        </p:grpSpPr>
        <p:sp>
          <p:nvSpPr>
            <p:cNvPr id="7" name="왼쪽 중괄호 17">
              <a:extLst>
                <a:ext uri="{FF2B5EF4-FFF2-40B4-BE49-F238E27FC236}">
                  <a16:creationId xmlns:a16="http://schemas.microsoft.com/office/drawing/2014/main" id="{56AEF552-509E-EC48-BFB3-29E3641AA6B0}"/>
                </a:ext>
              </a:extLst>
            </p:cNvPr>
            <p:cNvSpPr/>
            <p:nvPr/>
          </p:nvSpPr>
          <p:spPr>
            <a:xfrm>
              <a:off x="5004048" y="2908225"/>
              <a:ext cx="290118" cy="448767"/>
            </a:xfrm>
            <a:prstGeom prst="leftBrace">
              <a:avLst>
                <a:gd name="adj1" fmla="val 23414"/>
                <a:gd name="adj2" fmla="val 51319"/>
              </a:avLst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모서리가 둥근 사각형 설명선 7">
              <a:extLst>
                <a:ext uri="{FF2B5EF4-FFF2-40B4-BE49-F238E27FC236}">
                  <a16:creationId xmlns:a16="http://schemas.microsoft.com/office/drawing/2014/main" id="{324E31D7-B406-E04B-8FDB-816DAC772939}"/>
                </a:ext>
              </a:extLst>
            </p:cNvPr>
            <p:cNvSpPr/>
            <p:nvPr/>
          </p:nvSpPr>
          <p:spPr>
            <a:xfrm>
              <a:off x="3634186" y="1533606"/>
              <a:ext cx="2017934" cy="459700"/>
            </a:xfrm>
            <a:prstGeom prst="wedgeRoundRectCallout">
              <a:avLst>
                <a:gd name="adj1" fmla="val 16896"/>
                <a:gd name="adj2" fmla="val 46778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050" dirty="0"/>
                <a:t>마우스 버튼이 눌러진 위치를 알아내어 </a:t>
              </a:r>
              <a:r>
                <a:rPr lang="en-US" altLang="ko-KR" sz="1050" dirty="0"/>
                <a:t>"Hello" </a:t>
              </a:r>
              <a:r>
                <a:rPr lang="ko-KR" altLang="en-US" sz="1050" dirty="0"/>
                <a:t>를 옮긴다</a:t>
              </a:r>
              <a:r>
                <a:rPr lang="en-US" altLang="ko-KR" sz="1050" dirty="0"/>
                <a:t>.</a:t>
              </a:r>
              <a:endParaRPr lang="ko-KR" altLang="en-US" sz="1050" dirty="0"/>
            </a:p>
          </p:txBody>
        </p:sp>
        <p:sp>
          <p:nvSpPr>
            <p:cNvPr id="9" name="자유형 2">
              <a:extLst>
                <a:ext uri="{FF2B5EF4-FFF2-40B4-BE49-F238E27FC236}">
                  <a16:creationId xmlns:a16="http://schemas.microsoft.com/office/drawing/2014/main" id="{CAECDDE2-E30B-0E45-8F19-A628FBE045EC}"/>
                </a:ext>
              </a:extLst>
            </p:cNvPr>
            <p:cNvSpPr/>
            <p:nvPr/>
          </p:nvSpPr>
          <p:spPr>
            <a:xfrm>
              <a:off x="4831976" y="1970623"/>
              <a:ext cx="157635" cy="1161986"/>
            </a:xfrm>
            <a:custGeom>
              <a:avLst/>
              <a:gdLst>
                <a:gd name="connsiteX0" fmla="*/ 0 w 157635"/>
                <a:gd name="connsiteY0" fmla="*/ 8964 h 1174378"/>
                <a:gd name="connsiteX1" fmla="*/ 152400 w 157635"/>
                <a:gd name="connsiteY1" fmla="*/ 1174376 h 1174378"/>
                <a:gd name="connsiteX2" fmla="*/ 107577 w 157635"/>
                <a:gd name="connsiteY2" fmla="*/ 0 h 1174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7635" h="1174378">
                  <a:moveTo>
                    <a:pt x="0" y="8964"/>
                  </a:moveTo>
                  <a:cubicBezTo>
                    <a:pt x="67235" y="592417"/>
                    <a:pt x="134471" y="1175870"/>
                    <a:pt x="152400" y="1174376"/>
                  </a:cubicBezTo>
                  <a:cubicBezTo>
                    <a:pt x="170329" y="1172882"/>
                    <a:pt x="138953" y="586441"/>
                    <a:pt x="107577" y="0"/>
                  </a:cubicBezTo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A938435-9171-854E-A885-5221F2478E35}"/>
              </a:ext>
            </a:extLst>
          </p:cNvPr>
          <p:cNvGrpSpPr/>
          <p:nvPr/>
        </p:nvGrpSpPr>
        <p:grpSpPr>
          <a:xfrm>
            <a:off x="8012507" y="1782988"/>
            <a:ext cx="2017934" cy="959291"/>
            <a:chOff x="3634186" y="1533606"/>
            <a:chExt cx="2017934" cy="959291"/>
          </a:xfrm>
        </p:grpSpPr>
        <p:sp>
          <p:nvSpPr>
            <p:cNvPr id="11" name="모서리가 둥근 사각형 설명선 11">
              <a:extLst>
                <a:ext uri="{FF2B5EF4-FFF2-40B4-BE49-F238E27FC236}">
                  <a16:creationId xmlns:a16="http://schemas.microsoft.com/office/drawing/2014/main" id="{6E0A1199-A981-734E-A3E9-93055D36A21A}"/>
                </a:ext>
              </a:extLst>
            </p:cNvPr>
            <p:cNvSpPr/>
            <p:nvPr/>
          </p:nvSpPr>
          <p:spPr>
            <a:xfrm>
              <a:off x="3634186" y="1533606"/>
              <a:ext cx="2017934" cy="459700"/>
            </a:xfrm>
            <a:prstGeom prst="wedgeRoundRectCallout">
              <a:avLst>
                <a:gd name="adj1" fmla="val 16896"/>
                <a:gd name="adj2" fmla="val 46778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050" dirty="0" err="1"/>
                <a:t>MouseListener</a:t>
              </a:r>
              <a:r>
                <a:rPr lang="ko-KR" altLang="en-US" sz="1050" dirty="0"/>
                <a:t>의 </a:t>
              </a:r>
              <a:r>
                <a:rPr lang="en-US" altLang="ko-KR" sz="1050" dirty="0"/>
                <a:t>5</a:t>
              </a:r>
              <a:r>
                <a:rPr lang="ko-KR" altLang="en-US" sz="1050" dirty="0"/>
                <a:t>개 </a:t>
              </a:r>
              <a:r>
                <a:rPr lang="ko-KR" altLang="en-US" sz="1050" dirty="0" err="1"/>
                <a:t>메소드를</a:t>
              </a:r>
              <a:r>
                <a:rPr lang="ko-KR" altLang="en-US" sz="1050" dirty="0"/>
                <a:t> 모두 구현한다</a:t>
              </a:r>
              <a:r>
                <a:rPr lang="en-US" altLang="ko-KR" sz="1050" dirty="0"/>
                <a:t>.</a:t>
              </a:r>
              <a:endParaRPr lang="ko-KR" altLang="en-US" sz="1050" dirty="0"/>
            </a:p>
          </p:txBody>
        </p:sp>
        <p:sp>
          <p:nvSpPr>
            <p:cNvPr id="12" name="자유형 12">
              <a:extLst>
                <a:ext uri="{FF2B5EF4-FFF2-40B4-BE49-F238E27FC236}">
                  <a16:creationId xmlns:a16="http://schemas.microsoft.com/office/drawing/2014/main" id="{18AEF3DB-DC4E-CB4D-8B24-AAD0C555379F}"/>
                </a:ext>
              </a:extLst>
            </p:cNvPr>
            <p:cNvSpPr/>
            <p:nvPr/>
          </p:nvSpPr>
          <p:spPr>
            <a:xfrm>
              <a:off x="4831976" y="1970623"/>
              <a:ext cx="78817" cy="522274"/>
            </a:xfrm>
            <a:custGeom>
              <a:avLst/>
              <a:gdLst>
                <a:gd name="connsiteX0" fmla="*/ 0 w 157635"/>
                <a:gd name="connsiteY0" fmla="*/ 8964 h 1174378"/>
                <a:gd name="connsiteX1" fmla="*/ 152400 w 157635"/>
                <a:gd name="connsiteY1" fmla="*/ 1174376 h 1174378"/>
                <a:gd name="connsiteX2" fmla="*/ 107577 w 157635"/>
                <a:gd name="connsiteY2" fmla="*/ 0 h 1174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7635" h="1174378">
                  <a:moveTo>
                    <a:pt x="0" y="8964"/>
                  </a:moveTo>
                  <a:cubicBezTo>
                    <a:pt x="67235" y="592417"/>
                    <a:pt x="134471" y="1175870"/>
                    <a:pt x="152400" y="1174376"/>
                  </a:cubicBezTo>
                  <a:cubicBezTo>
                    <a:pt x="170329" y="1172882"/>
                    <a:pt x="138953" y="586441"/>
                    <a:pt x="107577" y="0"/>
                  </a:cubicBezTo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16287747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05A07-3352-8E49-A2F3-1C3007D1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020" y="523613"/>
            <a:ext cx="10427960" cy="758922"/>
          </a:xfrm>
        </p:spPr>
        <p:txBody>
          <a:bodyPr/>
          <a:lstStyle/>
          <a:p>
            <a:r>
              <a:rPr lang="ko-KR" altLang="en-US" dirty="0"/>
              <a:t>어댑터 클래스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015CB0-5687-FD4A-9F77-CBC63DE77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2020" y="1520042"/>
            <a:ext cx="10427960" cy="4814345"/>
          </a:xfrm>
        </p:spPr>
        <p:txBody>
          <a:bodyPr>
            <a:normAutofit fontScale="92500" lnSpcReduction="10000"/>
          </a:bodyPr>
          <a:lstStyle/>
          <a:p>
            <a:r>
              <a:rPr lang="ko-KR" altLang="en-US" sz="1600" dirty="0"/>
              <a:t>이벤트 </a:t>
            </a:r>
            <a:r>
              <a:rPr lang="ko-KR" altLang="en-US" sz="1600" dirty="0" err="1"/>
              <a:t>리스너</a:t>
            </a:r>
            <a:r>
              <a:rPr lang="ko-KR" altLang="en-US" sz="1600" dirty="0"/>
              <a:t> 구현에 따른 부담</a:t>
            </a:r>
            <a:endParaRPr lang="en-US" altLang="ko-KR" sz="1600" dirty="0"/>
          </a:p>
          <a:p>
            <a:pPr lvl="1"/>
            <a:r>
              <a:rPr lang="ko-KR" altLang="en-US" sz="1400" dirty="0" err="1"/>
              <a:t>리스너의</a:t>
            </a:r>
            <a:r>
              <a:rPr lang="ko-KR" altLang="en-US" sz="1400" dirty="0"/>
              <a:t> 추상 </a:t>
            </a:r>
            <a:r>
              <a:rPr lang="ko-KR" altLang="en-US" sz="1400" dirty="0" err="1"/>
              <a:t>메소드를</a:t>
            </a:r>
            <a:r>
              <a:rPr lang="en-US" altLang="ko-KR" sz="1400" dirty="0"/>
              <a:t> </a:t>
            </a:r>
            <a:r>
              <a:rPr lang="ko-KR" altLang="en-US" sz="1400" dirty="0"/>
              <a:t>모두 구현해야 하는 부담</a:t>
            </a:r>
            <a:endParaRPr lang="en-US" altLang="ko-KR" sz="1400" dirty="0"/>
          </a:p>
          <a:p>
            <a:pPr lvl="1"/>
            <a:r>
              <a:rPr lang="ko-KR" altLang="en-US" sz="1400" dirty="0"/>
              <a:t>예</a:t>
            </a:r>
            <a:r>
              <a:rPr lang="en-US" altLang="ko-KR" sz="1400" dirty="0"/>
              <a:t>) </a:t>
            </a:r>
            <a:r>
              <a:rPr lang="ko-KR" altLang="en-US" sz="1400" dirty="0"/>
              <a:t>마우스 </a:t>
            </a:r>
            <a:r>
              <a:rPr lang="ko-KR" altLang="en-US" sz="1400" dirty="0" err="1"/>
              <a:t>리스너에서</a:t>
            </a:r>
            <a:r>
              <a:rPr lang="ko-KR" altLang="en-US" sz="1400" dirty="0"/>
              <a:t> 마우스가</a:t>
            </a:r>
            <a:r>
              <a:rPr lang="en-US" altLang="ko-KR" sz="1400" dirty="0"/>
              <a:t> </a:t>
            </a:r>
            <a:r>
              <a:rPr lang="ko-KR" altLang="en-US" sz="1400" dirty="0"/>
              <a:t>눌러지는 경우</a:t>
            </a:r>
            <a:r>
              <a:rPr lang="en-US" altLang="ko-KR" sz="1400" dirty="0"/>
              <a:t>(</a:t>
            </a:r>
            <a:r>
              <a:rPr lang="en-US" altLang="ko-KR" sz="1400" dirty="0" err="1"/>
              <a:t>mousePressed</a:t>
            </a:r>
            <a:r>
              <a:rPr lang="en-US" altLang="ko-KR" sz="1400" dirty="0"/>
              <a:t>())</a:t>
            </a:r>
            <a:r>
              <a:rPr lang="ko-KR" altLang="en-US" sz="1400" dirty="0"/>
              <a:t>만 처리하고자 하는 경우에도 나머지 </a:t>
            </a:r>
            <a:r>
              <a:rPr lang="en-US" altLang="ko-KR" sz="1400" dirty="0"/>
              <a:t>4 </a:t>
            </a:r>
            <a:r>
              <a:rPr lang="ko-KR" altLang="en-US" sz="1400" dirty="0"/>
              <a:t>개의 </a:t>
            </a:r>
            <a:r>
              <a:rPr lang="ko-KR" altLang="en-US" sz="1400" dirty="0" err="1"/>
              <a:t>메소드를</a:t>
            </a:r>
            <a:r>
              <a:rPr lang="ko-KR" altLang="en-US" sz="1400" dirty="0"/>
              <a:t> 모두 구현해야 하는 부담</a:t>
            </a:r>
            <a:endParaRPr lang="en-US" altLang="ko-KR" sz="1400" dirty="0"/>
          </a:p>
          <a:p>
            <a:r>
              <a:rPr lang="ko-KR" altLang="en-US" sz="1600" dirty="0"/>
              <a:t>어댑터 클래스</a:t>
            </a:r>
            <a:r>
              <a:rPr lang="en-US" altLang="ko-KR" sz="1600" dirty="0"/>
              <a:t>(Adapter)</a:t>
            </a:r>
            <a:r>
              <a:rPr lang="ko-KR" altLang="en-US" sz="1600" dirty="0"/>
              <a:t> </a:t>
            </a:r>
            <a:endParaRPr lang="en-US" altLang="ko-KR" sz="1600" dirty="0"/>
          </a:p>
          <a:p>
            <a:pPr lvl="1"/>
            <a:r>
              <a:rPr lang="ko-KR" altLang="en-US" sz="1400" dirty="0" err="1"/>
              <a:t>리스너의</a:t>
            </a:r>
            <a:r>
              <a:rPr lang="ko-KR" altLang="en-US" sz="1400" dirty="0"/>
              <a:t> 모든 </a:t>
            </a:r>
            <a:r>
              <a:rPr lang="ko-KR" altLang="en-US" sz="1400" dirty="0" err="1"/>
              <a:t>메소드를</a:t>
            </a:r>
            <a:r>
              <a:rPr lang="ko-KR" altLang="en-US" sz="1400" dirty="0"/>
              <a:t> 단순 </a:t>
            </a:r>
            <a:r>
              <a:rPr lang="ko-KR" altLang="en-US" sz="1400" dirty="0" err="1"/>
              <a:t>리턴하도록</a:t>
            </a:r>
            <a:r>
              <a:rPr lang="ko-KR" altLang="en-US" sz="1400" dirty="0"/>
              <a:t> 만든 클래스</a:t>
            </a:r>
            <a:r>
              <a:rPr lang="en-US" altLang="ko-KR" sz="1400" dirty="0"/>
              <a:t>(JDK</a:t>
            </a:r>
            <a:r>
              <a:rPr lang="ko-KR" altLang="en-US" sz="1400" dirty="0"/>
              <a:t>에서 제공</a:t>
            </a:r>
            <a:r>
              <a:rPr lang="en-US" altLang="ko-KR" sz="1400" dirty="0"/>
              <a:t>)</a:t>
            </a:r>
          </a:p>
          <a:p>
            <a:pPr lvl="1"/>
            <a:r>
              <a:rPr lang="en-US" altLang="ko-KR" sz="1400" dirty="0" err="1"/>
              <a:t>MouseAdapter</a:t>
            </a:r>
            <a:r>
              <a:rPr lang="en-US" altLang="ko-KR" sz="1400" dirty="0"/>
              <a:t> </a:t>
            </a:r>
            <a:r>
              <a:rPr lang="ko-KR" altLang="en-US" sz="1400" dirty="0"/>
              <a:t>예</a:t>
            </a:r>
            <a:endParaRPr lang="en-US" altLang="ko-KR" sz="1400" dirty="0"/>
          </a:p>
          <a:p>
            <a:pPr lvl="2"/>
            <a:endParaRPr lang="en-US" altLang="ko-KR" sz="1200" dirty="0"/>
          </a:p>
          <a:p>
            <a:pPr lvl="2"/>
            <a:endParaRPr lang="en-US" altLang="ko-KR" sz="1200" dirty="0"/>
          </a:p>
          <a:p>
            <a:pPr lvl="2"/>
            <a:endParaRPr lang="en-US" altLang="ko-KR" sz="1200" dirty="0"/>
          </a:p>
          <a:p>
            <a:pPr lvl="2"/>
            <a:endParaRPr lang="en-US" altLang="ko-KR" sz="1200" dirty="0"/>
          </a:p>
          <a:p>
            <a:pPr lvl="2">
              <a:buNone/>
            </a:pPr>
            <a:endParaRPr lang="en-US" altLang="ko-KR" sz="1200" dirty="0"/>
          </a:p>
          <a:p>
            <a:pPr lvl="1"/>
            <a:endParaRPr lang="en-US" altLang="ko-KR" sz="1400" dirty="0"/>
          </a:p>
          <a:p>
            <a:pPr marL="228600" lvl="1" indent="0">
              <a:buNone/>
            </a:pPr>
            <a:endParaRPr lang="en-US" altLang="ko-KR" sz="1400" dirty="0"/>
          </a:p>
          <a:p>
            <a:pPr lvl="1"/>
            <a:r>
              <a:rPr lang="ko-KR" altLang="en-US" sz="1400" dirty="0"/>
              <a:t>추상 </a:t>
            </a:r>
            <a:r>
              <a:rPr lang="ko-KR" altLang="en-US" sz="1400" dirty="0" err="1"/>
              <a:t>메소드가</a:t>
            </a:r>
            <a:r>
              <a:rPr lang="ko-KR" altLang="en-US" sz="1400" dirty="0"/>
              <a:t> 하나뿐인 </a:t>
            </a:r>
            <a:r>
              <a:rPr lang="ko-KR" altLang="en-US" sz="1400" dirty="0" err="1"/>
              <a:t>리스너는</a:t>
            </a:r>
            <a:r>
              <a:rPr lang="ko-KR" altLang="en-US" sz="1400" dirty="0"/>
              <a:t> 어댑터 없음</a:t>
            </a:r>
            <a:endParaRPr lang="en-US" altLang="ko-KR" sz="1400" dirty="0"/>
          </a:p>
          <a:p>
            <a:pPr lvl="2"/>
            <a:r>
              <a:rPr lang="en-US" altLang="ko-KR" sz="1200" dirty="0" err="1"/>
              <a:t>ActionAdapter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ItemAdapter</a:t>
            </a:r>
            <a:r>
              <a:rPr lang="en-US" altLang="ko-KR" sz="1200" dirty="0"/>
              <a:t> </a:t>
            </a:r>
            <a:r>
              <a:rPr lang="ko-KR" altLang="en-US" sz="1200" dirty="0"/>
              <a:t>클래스는 존재하지 않음</a:t>
            </a:r>
            <a:endParaRPr lang="en-US" altLang="ko-KR" sz="1200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707B463-E57C-B34C-9916-7232D9E987C8}"/>
              </a:ext>
            </a:extLst>
          </p:cNvPr>
          <p:cNvSpPr/>
          <p:nvPr/>
        </p:nvSpPr>
        <p:spPr>
          <a:xfrm>
            <a:off x="3503712" y="3354724"/>
            <a:ext cx="5184576" cy="212365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0" lvl="1" defTabSz="180000"/>
            <a:r>
              <a:rPr lang="en-US" altLang="ko-KR" sz="1200" dirty="0"/>
              <a:t>class </a:t>
            </a:r>
            <a:r>
              <a:rPr lang="en-US" altLang="ko-KR" sz="1200" b="1" dirty="0" err="1"/>
              <a:t>MouseAdapter</a:t>
            </a:r>
            <a:r>
              <a:rPr lang="en-US" altLang="ko-KR" sz="1200" dirty="0"/>
              <a:t> implements </a:t>
            </a:r>
            <a:r>
              <a:rPr lang="en-US" altLang="ko-KR" sz="1200" dirty="0" err="1"/>
              <a:t>MouseListener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MouseMotionListener</a:t>
            </a:r>
            <a:r>
              <a:rPr lang="en-US" altLang="ko-KR" sz="1200" dirty="0"/>
              <a:t>, </a:t>
            </a:r>
          </a:p>
          <a:p>
            <a:pPr marL="0" lvl="1" defTabSz="180000"/>
            <a:r>
              <a:rPr lang="en-US" altLang="ko-KR" sz="1200" dirty="0"/>
              <a:t>																			</a:t>
            </a:r>
            <a:r>
              <a:rPr lang="en-US" altLang="ko-KR" sz="1200" dirty="0" err="1"/>
              <a:t>MouseWheelListener</a:t>
            </a:r>
            <a:r>
              <a:rPr lang="en-US" altLang="ko-KR" sz="1200" dirty="0"/>
              <a:t> {</a:t>
            </a:r>
          </a:p>
          <a:p>
            <a:pPr marL="0" lvl="1" defTabSz="180000"/>
            <a:r>
              <a:rPr lang="en-US" altLang="ko-KR" sz="1200" dirty="0"/>
              <a:t>	public void </a:t>
            </a:r>
            <a:r>
              <a:rPr lang="en-US" altLang="ko-KR" sz="1200" dirty="0" err="1"/>
              <a:t>mousePressed</a:t>
            </a:r>
            <a:r>
              <a:rPr lang="en-US" altLang="ko-KR" sz="1200" dirty="0"/>
              <a:t>(</a:t>
            </a:r>
            <a:r>
              <a:rPr lang="en-US" altLang="ko-KR" sz="1200" dirty="0" err="1"/>
              <a:t>MouseEvent</a:t>
            </a:r>
            <a:r>
              <a:rPr lang="en-US" altLang="ko-KR" sz="1200" dirty="0"/>
              <a:t> e) {}</a:t>
            </a:r>
          </a:p>
          <a:p>
            <a:pPr marL="0" lvl="2" defTabSz="180000"/>
            <a:r>
              <a:rPr lang="en-US" altLang="ko-KR" sz="1200" dirty="0"/>
              <a:t>	public void </a:t>
            </a:r>
            <a:r>
              <a:rPr lang="en-US" altLang="ko-KR" sz="1200" dirty="0" err="1"/>
              <a:t>mouseReleased</a:t>
            </a:r>
            <a:r>
              <a:rPr lang="en-US" altLang="ko-KR" sz="1200" dirty="0"/>
              <a:t>(</a:t>
            </a:r>
            <a:r>
              <a:rPr lang="en-US" altLang="ko-KR" sz="1200" dirty="0" err="1"/>
              <a:t>MouseEvent</a:t>
            </a:r>
            <a:r>
              <a:rPr lang="en-US" altLang="ko-KR" sz="1200" dirty="0"/>
              <a:t> e) {}</a:t>
            </a:r>
          </a:p>
          <a:p>
            <a:pPr marL="0" lvl="2" defTabSz="180000"/>
            <a:r>
              <a:rPr lang="en-US" altLang="ko-KR" sz="1200" dirty="0"/>
              <a:t>	public void </a:t>
            </a:r>
            <a:r>
              <a:rPr lang="en-US" altLang="ko-KR" sz="1200" dirty="0" err="1"/>
              <a:t>mouseClicked</a:t>
            </a:r>
            <a:r>
              <a:rPr lang="en-US" altLang="ko-KR" sz="1200" dirty="0"/>
              <a:t>(</a:t>
            </a:r>
            <a:r>
              <a:rPr lang="en-US" altLang="ko-KR" sz="1200" dirty="0" err="1"/>
              <a:t>MouseEvent</a:t>
            </a:r>
            <a:r>
              <a:rPr lang="en-US" altLang="ko-KR" sz="1200" dirty="0"/>
              <a:t> e) {}</a:t>
            </a:r>
          </a:p>
          <a:p>
            <a:pPr marL="0" lvl="2" defTabSz="180000"/>
            <a:r>
              <a:rPr lang="en-US" altLang="ko-KR" sz="1200" dirty="0"/>
              <a:t>	public void </a:t>
            </a:r>
            <a:r>
              <a:rPr lang="en-US" altLang="ko-KR" sz="1200" dirty="0" err="1"/>
              <a:t>mouseEntered</a:t>
            </a:r>
            <a:r>
              <a:rPr lang="en-US" altLang="ko-KR" sz="1200" dirty="0"/>
              <a:t>(</a:t>
            </a:r>
            <a:r>
              <a:rPr lang="en-US" altLang="ko-KR" sz="1200" dirty="0" err="1"/>
              <a:t>MouseEvent</a:t>
            </a:r>
            <a:r>
              <a:rPr lang="en-US" altLang="ko-KR" sz="1200" dirty="0"/>
              <a:t> e) {}</a:t>
            </a:r>
          </a:p>
          <a:p>
            <a:pPr marL="0" lvl="2" defTabSz="180000"/>
            <a:r>
              <a:rPr lang="en-US" altLang="ko-KR" sz="1200" dirty="0"/>
              <a:t>	public void </a:t>
            </a:r>
            <a:r>
              <a:rPr lang="en-US" altLang="ko-KR" sz="1200" dirty="0" err="1"/>
              <a:t>mouseExited</a:t>
            </a:r>
            <a:r>
              <a:rPr lang="en-US" altLang="ko-KR" sz="1200" dirty="0"/>
              <a:t>(</a:t>
            </a:r>
            <a:r>
              <a:rPr lang="en-US" altLang="ko-KR" sz="1200" dirty="0" err="1"/>
              <a:t>MouseEvent</a:t>
            </a:r>
            <a:r>
              <a:rPr lang="en-US" altLang="ko-KR" sz="1200" dirty="0"/>
              <a:t> e) {}</a:t>
            </a:r>
          </a:p>
          <a:p>
            <a:pPr marL="0" lvl="2" defTabSz="180000"/>
            <a:r>
              <a:rPr lang="en-US" altLang="ko-KR" sz="1200" dirty="0"/>
              <a:t>	public void </a:t>
            </a:r>
            <a:r>
              <a:rPr lang="en-US" altLang="ko-KR" sz="1200" dirty="0" err="1"/>
              <a:t>mouseDragged</a:t>
            </a:r>
            <a:r>
              <a:rPr lang="en-US" altLang="ko-KR" sz="1200" dirty="0"/>
              <a:t>(</a:t>
            </a:r>
            <a:r>
              <a:rPr lang="en-US" altLang="ko-KR" sz="1200" dirty="0" err="1"/>
              <a:t>MouseEvent</a:t>
            </a:r>
            <a:r>
              <a:rPr lang="en-US" altLang="ko-KR" sz="1200" dirty="0"/>
              <a:t> e) {}</a:t>
            </a:r>
          </a:p>
          <a:p>
            <a:pPr marL="0" lvl="2" defTabSz="180000"/>
            <a:r>
              <a:rPr lang="en-US" altLang="ko-KR" sz="1200" dirty="0"/>
              <a:t>	public void </a:t>
            </a:r>
            <a:r>
              <a:rPr lang="en-US" altLang="ko-KR" sz="1200" dirty="0" err="1"/>
              <a:t>mouseMoved</a:t>
            </a:r>
            <a:r>
              <a:rPr lang="en-US" altLang="ko-KR" sz="1200" dirty="0"/>
              <a:t>(</a:t>
            </a:r>
            <a:r>
              <a:rPr lang="en-US" altLang="ko-KR" sz="1200" dirty="0" err="1"/>
              <a:t>MouseEvent</a:t>
            </a:r>
            <a:r>
              <a:rPr lang="en-US" altLang="ko-KR" sz="1200" dirty="0"/>
              <a:t> e) {}</a:t>
            </a:r>
          </a:p>
          <a:p>
            <a:pPr marL="0" lvl="2" defTabSz="180000"/>
            <a:r>
              <a:rPr lang="en-US" altLang="ko-KR" sz="1200" dirty="0"/>
              <a:t>	public void </a:t>
            </a:r>
            <a:r>
              <a:rPr lang="en-US" altLang="ko-KR" sz="1200" dirty="0" err="1"/>
              <a:t>mouseWheelMoved</a:t>
            </a:r>
            <a:r>
              <a:rPr lang="en-US" altLang="ko-KR" sz="1200" dirty="0"/>
              <a:t>(</a:t>
            </a:r>
            <a:r>
              <a:rPr lang="en-US" altLang="ko-KR" sz="1200" dirty="0" err="1"/>
              <a:t>MouseWheelEvent</a:t>
            </a:r>
            <a:r>
              <a:rPr lang="en-US" altLang="ko-KR" sz="1200" dirty="0"/>
              <a:t> e) {}</a:t>
            </a:r>
          </a:p>
          <a:p>
            <a:pPr defTabSz="180000"/>
            <a:r>
              <a:rPr lang="en-US" altLang="ko-KR" sz="1200" dirty="0"/>
              <a:t>} </a:t>
            </a:r>
          </a:p>
        </p:txBody>
      </p:sp>
      <p:sp>
        <p:nvSpPr>
          <p:cNvPr id="5" name="왼쪽 중괄호 5">
            <a:extLst>
              <a:ext uri="{FF2B5EF4-FFF2-40B4-BE49-F238E27FC236}">
                <a16:creationId xmlns:a16="http://schemas.microsoft.com/office/drawing/2014/main" id="{9755052D-5CAD-EE4B-B9DB-1AC7A1BC387D}"/>
              </a:ext>
            </a:extLst>
          </p:cNvPr>
          <p:cNvSpPr/>
          <p:nvPr/>
        </p:nvSpPr>
        <p:spPr>
          <a:xfrm>
            <a:off x="3431704" y="3857711"/>
            <a:ext cx="288032" cy="818203"/>
          </a:xfrm>
          <a:prstGeom prst="leftBrace">
            <a:avLst>
              <a:gd name="adj1" fmla="val 23895"/>
              <a:gd name="adj2" fmla="val 5000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사각형 설명선 6">
            <a:extLst>
              <a:ext uri="{FF2B5EF4-FFF2-40B4-BE49-F238E27FC236}">
                <a16:creationId xmlns:a16="http://schemas.microsoft.com/office/drawing/2014/main" id="{DE64E8F2-F0B6-8A4E-A17C-1AD87E699D18}"/>
              </a:ext>
            </a:extLst>
          </p:cNvPr>
          <p:cNvSpPr/>
          <p:nvPr/>
        </p:nvSpPr>
        <p:spPr>
          <a:xfrm>
            <a:off x="1703512" y="4124966"/>
            <a:ext cx="1584176" cy="280928"/>
          </a:xfrm>
          <a:prstGeom prst="wedgeRoundRectCallout">
            <a:avLst>
              <a:gd name="adj1" fmla="val 58206"/>
              <a:gd name="adj2" fmla="val 5293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1050" dirty="0" err="1"/>
              <a:t>MouseListener</a:t>
            </a:r>
            <a:r>
              <a:rPr lang="en-US" altLang="ko-KR" sz="1050" dirty="0"/>
              <a:t> </a:t>
            </a:r>
            <a:r>
              <a:rPr lang="ko-KR" altLang="en-US" sz="1050" dirty="0" err="1"/>
              <a:t>메소드</a:t>
            </a:r>
            <a:endParaRPr lang="ko-KR" altLang="en-US" sz="1050" dirty="0"/>
          </a:p>
        </p:txBody>
      </p:sp>
      <p:sp>
        <p:nvSpPr>
          <p:cNvPr id="7" name="왼쪽 중괄호 7">
            <a:extLst>
              <a:ext uri="{FF2B5EF4-FFF2-40B4-BE49-F238E27FC236}">
                <a16:creationId xmlns:a16="http://schemas.microsoft.com/office/drawing/2014/main" id="{AC0E71E4-4237-2946-9CAB-5CC2B61CC3F9}"/>
              </a:ext>
            </a:extLst>
          </p:cNvPr>
          <p:cNvSpPr/>
          <p:nvPr/>
        </p:nvSpPr>
        <p:spPr>
          <a:xfrm>
            <a:off x="3440088" y="4701123"/>
            <a:ext cx="288032" cy="309785"/>
          </a:xfrm>
          <a:prstGeom prst="leftBrace">
            <a:avLst>
              <a:gd name="adj1" fmla="val 23895"/>
              <a:gd name="adj2" fmla="val 5000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사각형 설명선 8">
            <a:extLst>
              <a:ext uri="{FF2B5EF4-FFF2-40B4-BE49-F238E27FC236}">
                <a16:creationId xmlns:a16="http://schemas.microsoft.com/office/drawing/2014/main" id="{DEB50960-57A0-0A47-8BA3-6703B23116E1}"/>
              </a:ext>
            </a:extLst>
          </p:cNvPr>
          <p:cNvSpPr/>
          <p:nvPr/>
        </p:nvSpPr>
        <p:spPr>
          <a:xfrm>
            <a:off x="1190201" y="4684531"/>
            <a:ext cx="2126377" cy="280928"/>
          </a:xfrm>
          <a:prstGeom prst="wedgeRoundRectCallout">
            <a:avLst>
              <a:gd name="adj1" fmla="val 57830"/>
              <a:gd name="adj2" fmla="val -1066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1050" dirty="0" err="1"/>
              <a:t>MouseMotionListener</a:t>
            </a:r>
            <a:r>
              <a:rPr lang="en-US" altLang="ko-KR" sz="1050" dirty="0"/>
              <a:t> </a:t>
            </a:r>
            <a:r>
              <a:rPr lang="ko-KR" altLang="en-US" sz="1050" dirty="0" err="1"/>
              <a:t>메소드</a:t>
            </a:r>
            <a:endParaRPr lang="ko-KR" altLang="en-US" sz="1050" dirty="0"/>
          </a:p>
        </p:txBody>
      </p:sp>
      <p:sp>
        <p:nvSpPr>
          <p:cNvPr id="9" name="모서리가 둥근 사각형 설명선 9">
            <a:extLst>
              <a:ext uri="{FF2B5EF4-FFF2-40B4-BE49-F238E27FC236}">
                <a16:creationId xmlns:a16="http://schemas.microsoft.com/office/drawing/2014/main" id="{686D98FA-905F-4D47-B8EE-EEA511378BDC}"/>
              </a:ext>
            </a:extLst>
          </p:cNvPr>
          <p:cNvSpPr/>
          <p:nvPr/>
        </p:nvSpPr>
        <p:spPr>
          <a:xfrm>
            <a:off x="1271174" y="5143068"/>
            <a:ext cx="2126377" cy="280928"/>
          </a:xfrm>
          <a:prstGeom prst="wedgeRoundRectCallout">
            <a:avLst>
              <a:gd name="adj1" fmla="val 65840"/>
              <a:gd name="adj2" fmla="val -3938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1050" dirty="0" err="1"/>
              <a:t>MouseWheelListener</a:t>
            </a:r>
            <a:r>
              <a:rPr lang="en-US" altLang="ko-KR" sz="1050" dirty="0"/>
              <a:t> </a:t>
            </a:r>
            <a:r>
              <a:rPr lang="ko-KR" altLang="en-US" sz="1050" dirty="0" err="1"/>
              <a:t>메소드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34526172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05A07-3352-8E49-A2F3-1C3007D1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020" y="523613"/>
            <a:ext cx="10427960" cy="1188720"/>
          </a:xfrm>
        </p:spPr>
        <p:txBody>
          <a:bodyPr/>
          <a:lstStyle/>
          <a:p>
            <a:r>
              <a:rPr lang="ko-KR" altLang="en-US" dirty="0"/>
              <a:t>스윙 </a:t>
            </a:r>
            <a:r>
              <a:rPr lang="en-US" altLang="ko-KR" dirty="0"/>
              <a:t>GUI </a:t>
            </a:r>
            <a:r>
              <a:rPr lang="ko-KR" altLang="en-US" dirty="0"/>
              <a:t>프로그램 샘플</a:t>
            </a:r>
            <a:endParaRPr lang="en-US" dirty="0"/>
          </a:p>
        </p:txBody>
      </p:sp>
      <p:pic>
        <p:nvPicPr>
          <p:cNvPr id="4" name="그림 2">
            <a:extLst>
              <a:ext uri="{FF2B5EF4-FFF2-40B4-BE49-F238E27FC236}">
                <a16:creationId xmlns:a16="http://schemas.microsoft.com/office/drawing/2014/main" id="{172DBE2F-55D2-DE4C-BB43-C4332872A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4175" y="1906469"/>
            <a:ext cx="6579271" cy="4653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27985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05A07-3352-8E49-A2F3-1C3007D1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020" y="523613"/>
            <a:ext cx="10427960" cy="758922"/>
          </a:xfrm>
        </p:spPr>
        <p:txBody>
          <a:bodyPr/>
          <a:lstStyle/>
          <a:p>
            <a:r>
              <a:rPr lang="en-US" altLang="ko-KR" dirty="0" err="1"/>
              <a:t>MouseListener</a:t>
            </a:r>
            <a:r>
              <a:rPr lang="ko-KR" altLang="en-US" dirty="0"/>
              <a:t>대신 </a:t>
            </a:r>
            <a:r>
              <a:rPr lang="en-US" altLang="ko-KR" dirty="0" err="1"/>
              <a:t>MouseAdapter</a:t>
            </a:r>
            <a:r>
              <a:rPr lang="ko-KR" altLang="en-US" dirty="0" err="1"/>
              <a:t>를</a:t>
            </a:r>
            <a:r>
              <a:rPr lang="ko-KR" altLang="en-US" dirty="0"/>
              <a:t> 사용한 예</a:t>
            </a:r>
            <a:endParaRPr lang="en-US" dirty="0"/>
          </a:p>
        </p:txBody>
      </p:sp>
      <p:sp>
        <p:nvSpPr>
          <p:cNvPr id="4" name="직사각형 4">
            <a:extLst>
              <a:ext uri="{FF2B5EF4-FFF2-40B4-BE49-F238E27FC236}">
                <a16:creationId xmlns:a16="http://schemas.microsoft.com/office/drawing/2014/main" id="{A2DE9C4C-36B5-5444-975B-68F4A4448510}"/>
              </a:ext>
            </a:extLst>
          </p:cNvPr>
          <p:cNvSpPr/>
          <p:nvPr/>
        </p:nvSpPr>
        <p:spPr>
          <a:xfrm>
            <a:off x="1522828" y="1646712"/>
            <a:ext cx="4214842" cy="4278094"/>
          </a:xfrm>
          <a:prstGeom prst="rect">
            <a:avLst/>
          </a:prstGeom>
          <a:solidFill>
            <a:srgbClr val="DCE6F0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0" lvl="1" defTabSz="180000"/>
            <a:r>
              <a:rPr lang="en-US" altLang="ko-KR" sz="1600" dirty="0" err="1"/>
              <a:t>JLabel</a:t>
            </a:r>
            <a:r>
              <a:rPr lang="en-US" altLang="ko-KR" sz="1600" dirty="0"/>
              <a:t> la;</a:t>
            </a:r>
            <a:endParaRPr lang="ko-KR" altLang="en-US" sz="1600" dirty="0"/>
          </a:p>
          <a:p>
            <a:pPr marL="0" lvl="2" defTabSz="180000"/>
            <a:r>
              <a:rPr lang="en-US" altLang="ko-KR" sz="1600" dirty="0" err="1"/>
              <a:t>contentPane.addMouseListener</a:t>
            </a:r>
            <a:r>
              <a:rPr lang="en-US" altLang="ko-KR" sz="1600" dirty="0"/>
              <a:t>(</a:t>
            </a:r>
            <a:r>
              <a:rPr lang="en-US" altLang="ko-KR" sz="1600" b="1" dirty="0">
                <a:solidFill>
                  <a:srgbClr val="0070C0"/>
                </a:solidFill>
              </a:rPr>
              <a:t>new </a:t>
            </a:r>
            <a:r>
              <a:rPr lang="en-US" altLang="ko-KR" sz="1600" b="1" dirty="0" err="1">
                <a:solidFill>
                  <a:srgbClr val="0070C0"/>
                </a:solidFill>
              </a:rPr>
              <a:t>MyMouseListener</a:t>
            </a:r>
            <a:r>
              <a:rPr lang="en-US" altLang="ko-KR" sz="1600" b="1" dirty="0">
                <a:solidFill>
                  <a:srgbClr val="0070C0"/>
                </a:solidFill>
              </a:rPr>
              <a:t>()</a:t>
            </a:r>
            <a:r>
              <a:rPr lang="en-US" altLang="ko-KR" sz="1600" dirty="0"/>
              <a:t>);</a:t>
            </a:r>
          </a:p>
          <a:p>
            <a:pPr marL="0" lvl="2" defTabSz="180000"/>
            <a:r>
              <a:rPr lang="en-US" altLang="ko-KR" sz="1600" dirty="0"/>
              <a:t>………………………..</a:t>
            </a:r>
          </a:p>
          <a:p>
            <a:pPr marL="0" lvl="2" defTabSz="180000"/>
            <a:endParaRPr lang="en-US" altLang="ko-KR" sz="1600" dirty="0"/>
          </a:p>
          <a:p>
            <a:pPr marL="0" lvl="1" defTabSz="180000"/>
            <a:r>
              <a:rPr lang="en-US" altLang="ko-KR" sz="1600" b="1" dirty="0">
                <a:solidFill>
                  <a:srgbClr val="0070C0"/>
                </a:solidFill>
              </a:rPr>
              <a:t>class </a:t>
            </a:r>
            <a:r>
              <a:rPr lang="en-US" altLang="ko-KR" sz="1600" b="1" dirty="0" err="1">
                <a:solidFill>
                  <a:srgbClr val="0070C0"/>
                </a:solidFill>
              </a:rPr>
              <a:t>MyMouseListener</a:t>
            </a:r>
            <a:r>
              <a:rPr lang="en-US" altLang="ko-KR" sz="1600" b="1" dirty="0">
                <a:solidFill>
                  <a:srgbClr val="0070C0"/>
                </a:solidFill>
              </a:rPr>
              <a:t> implements </a:t>
            </a:r>
            <a:r>
              <a:rPr lang="en-US" altLang="ko-KR" sz="1600" b="1" dirty="0" err="1">
                <a:solidFill>
                  <a:srgbClr val="0070C0"/>
                </a:solidFill>
              </a:rPr>
              <a:t>MouseListener</a:t>
            </a:r>
            <a:r>
              <a:rPr lang="en-US" altLang="ko-KR" sz="1600" b="1" dirty="0">
                <a:solidFill>
                  <a:srgbClr val="0070C0"/>
                </a:solidFill>
              </a:rPr>
              <a:t> </a:t>
            </a:r>
            <a:r>
              <a:rPr lang="en-US" altLang="ko-KR" sz="1600" dirty="0"/>
              <a:t>{</a:t>
            </a:r>
          </a:p>
          <a:p>
            <a:pPr marL="0" lvl="2" defTabSz="180000"/>
            <a:r>
              <a:rPr lang="en-US" altLang="ko-KR" sz="1600" dirty="0"/>
              <a:t>	public void </a:t>
            </a:r>
            <a:r>
              <a:rPr lang="en-US" altLang="ko-KR" sz="1600" dirty="0" err="1"/>
              <a:t>mousePressed</a:t>
            </a:r>
            <a:r>
              <a:rPr lang="en-US" altLang="ko-KR" sz="1600" dirty="0"/>
              <a:t>(</a:t>
            </a:r>
            <a:r>
              <a:rPr lang="en-US" altLang="ko-KR" sz="1600" dirty="0" err="1"/>
              <a:t>MouseEvent</a:t>
            </a:r>
            <a:r>
              <a:rPr lang="en-US" altLang="ko-KR" sz="1600" dirty="0"/>
              <a:t> e) {</a:t>
            </a:r>
          </a:p>
          <a:p>
            <a:pPr marL="0" lvl="3" defTabSz="180000"/>
            <a:r>
              <a:rPr lang="en-US" altLang="ko-KR" sz="1600" dirty="0"/>
              <a:t>		</a:t>
            </a:r>
            <a:r>
              <a:rPr lang="en-US" altLang="ko-KR" sz="1600" dirty="0" err="1"/>
              <a:t>int</a:t>
            </a:r>
            <a:r>
              <a:rPr lang="en-US" altLang="ko-KR" sz="1600" dirty="0"/>
              <a:t> x = </a:t>
            </a:r>
            <a:r>
              <a:rPr lang="en-US" altLang="ko-KR" sz="1600" dirty="0" err="1"/>
              <a:t>e.getX</a:t>
            </a:r>
            <a:r>
              <a:rPr lang="en-US" altLang="ko-KR" sz="1600" dirty="0"/>
              <a:t>();</a:t>
            </a:r>
          </a:p>
          <a:p>
            <a:pPr marL="0" lvl="3" defTabSz="180000"/>
            <a:r>
              <a:rPr lang="en-US" altLang="ko-KR" sz="1600" dirty="0"/>
              <a:t>		</a:t>
            </a:r>
            <a:r>
              <a:rPr lang="en-US" altLang="ko-KR" sz="1600" dirty="0" err="1"/>
              <a:t>int</a:t>
            </a:r>
            <a:r>
              <a:rPr lang="en-US" altLang="ko-KR" sz="1600" dirty="0"/>
              <a:t> y = </a:t>
            </a:r>
            <a:r>
              <a:rPr lang="en-US" altLang="ko-KR" sz="1600" dirty="0" err="1"/>
              <a:t>e.getY</a:t>
            </a:r>
            <a:r>
              <a:rPr lang="en-US" altLang="ko-KR" sz="1600" dirty="0"/>
              <a:t>();</a:t>
            </a:r>
          </a:p>
          <a:p>
            <a:pPr marL="0" lvl="3" defTabSz="180000"/>
            <a:r>
              <a:rPr lang="en-US" altLang="ko-KR" sz="1600" dirty="0"/>
              <a:t>		</a:t>
            </a:r>
            <a:r>
              <a:rPr lang="en-US" altLang="ko-KR" sz="1600" dirty="0" err="1"/>
              <a:t>la.setLocation</a:t>
            </a:r>
            <a:r>
              <a:rPr lang="en-US" altLang="ko-KR" sz="1600" dirty="0"/>
              <a:t>(x, y);</a:t>
            </a:r>
          </a:p>
          <a:p>
            <a:pPr marL="0" lvl="2" defTabSz="180000"/>
            <a:r>
              <a:rPr lang="en-US" altLang="ko-KR" sz="1600" dirty="0"/>
              <a:t>	}</a:t>
            </a:r>
          </a:p>
          <a:p>
            <a:pPr marL="0" lvl="2" defTabSz="180000"/>
            <a:r>
              <a:rPr lang="en-US" altLang="ko-KR" sz="1600" dirty="0"/>
              <a:t>	public void </a:t>
            </a:r>
            <a:r>
              <a:rPr lang="en-US" altLang="ko-KR" sz="1600" dirty="0" err="1"/>
              <a:t>mouseReleased</a:t>
            </a:r>
            <a:r>
              <a:rPr lang="en-US" altLang="ko-KR" sz="1600" dirty="0"/>
              <a:t>(</a:t>
            </a:r>
            <a:r>
              <a:rPr lang="en-US" altLang="ko-KR" sz="1600" dirty="0" err="1"/>
              <a:t>MouseEvent</a:t>
            </a:r>
            <a:r>
              <a:rPr lang="en-US" altLang="ko-KR" sz="1600" dirty="0"/>
              <a:t> e) {}</a:t>
            </a:r>
          </a:p>
          <a:p>
            <a:pPr marL="0" lvl="2" defTabSz="180000"/>
            <a:r>
              <a:rPr lang="en-US" altLang="ko-KR" sz="1600" dirty="0"/>
              <a:t>	public void </a:t>
            </a:r>
            <a:r>
              <a:rPr lang="en-US" altLang="ko-KR" sz="1600" dirty="0" err="1"/>
              <a:t>mouseClicked</a:t>
            </a:r>
            <a:r>
              <a:rPr lang="en-US" altLang="ko-KR" sz="1600" dirty="0"/>
              <a:t>(</a:t>
            </a:r>
            <a:r>
              <a:rPr lang="en-US" altLang="ko-KR" sz="1600" dirty="0" err="1"/>
              <a:t>MouseEvent</a:t>
            </a:r>
            <a:r>
              <a:rPr lang="en-US" altLang="ko-KR" sz="1600" dirty="0"/>
              <a:t> e) {}</a:t>
            </a:r>
          </a:p>
          <a:p>
            <a:pPr marL="0" lvl="2" defTabSz="180000"/>
            <a:r>
              <a:rPr lang="en-US" altLang="ko-KR" sz="1600" dirty="0"/>
              <a:t>	public void </a:t>
            </a:r>
            <a:r>
              <a:rPr lang="en-US" altLang="ko-KR" sz="1600" dirty="0" err="1"/>
              <a:t>mouseEntered</a:t>
            </a:r>
            <a:r>
              <a:rPr lang="en-US" altLang="ko-KR" sz="1600" dirty="0"/>
              <a:t>(</a:t>
            </a:r>
            <a:r>
              <a:rPr lang="en-US" altLang="ko-KR" sz="1600" dirty="0" err="1"/>
              <a:t>MouseEvent</a:t>
            </a:r>
            <a:r>
              <a:rPr lang="en-US" altLang="ko-KR" sz="1600" dirty="0"/>
              <a:t> e) {}</a:t>
            </a:r>
          </a:p>
          <a:p>
            <a:pPr marL="0" lvl="2" defTabSz="180000"/>
            <a:r>
              <a:rPr lang="en-US" altLang="ko-KR" sz="1600" dirty="0"/>
              <a:t>	public void </a:t>
            </a:r>
            <a:r>
              <a:rPr lang="en-US" altLang="ko-KR" sz="1600" dirty="0" err="1"/>
              <a:t>mouseExited</a:t>
            </a:r>
            <a:r>
              <a:rPr lang="en-US" altLang="ko-KR" sz="1600" dirty="0"/>
              <a:t>(</a:t>
            </a:r>
            <a:r>
              <a:rPr lang="en-US" altLang="ko-KR" sz="1600" dirty="0" err="1"/>
              <a:t>MouseEvent</a:t>
            </a:r>
            <a:r>
              <a:rPr lang="en-US" altLang="ko-KR" sz="1600" dirty="0"/>
              <a:t> e) {}</a:t>
            </a:r>
          </a:p>
          <a:p>
            <a:pPr marL="0" lvl="1" defTabSz="180000"/>
            <a:r>
              <a:rPr lang="en-US" altLang="ko-KR" sz="1600" dirty="0"/>
              <a:t>}</a:t>
            </a:r>
          </a:p>
        </p:txBody>
      </p:sp>
      <p:sp>
        <p:nvSpPr>
          <p:cNvPr id="5" name="직사각형 5">
            <a:extLst>
              <a:ext uri="{FF2B5EF4-FFF2-40B4-BE49-F238E27FC236}">
                <a16:creationId xmlns:a16="http://schemas.microsoft.com/office/drawing/2014/main" id="{D7644ED3-0FB6-C143-A1D7-3AAAFFD94988}"/>
              </a:ext>
            </a:extLst>
          </p:cNvPr>
          <p:cNvSpPr/>
          <p:nvPr/>
        </p:nvSpPr>
        <p:spPr>
          <a:xfrm>
            <a:off x="6096000" y="1641663"/>
            <a:ext cx="4248472" cy="3293209"/>
          </a:xfrm>
          <a:prstGeom prst="rect">
            <a:avLst/>
          </a:prstGeom>
          <a:solidFill>
            <a:srgbClr val="DCE6F0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0" lvl="1" defTabSz="180000"/>
            <a:r>
              <a:rPr lang="en-US" altLang="ko-KR" sz="1600" dirty="0" err="1"/>
              <a:t>JLabel</a:t>
            </a:r>
            <a:r>
              <a:rPr lang="en-US" altLang="ko-KR" sz="1600" dirty="0"/>
              <a:t> la;</a:t>
            </a:r>
            <a:endParaRPr lang="ko-KR" altLang="en-US" sz="1600" dirty="0"/>
          </a:p>
          <a:p>
            <a:pPr marL="0" lvl="2" defTabSz="180000"/>
            <a:r>
              <a:rPr lang="en-US" altLang="ko-KR" sz="1600" dirty="0" err="1"/>
              <a:t>contentPane.addMouseListener</a:t>
            </a:r>
            <a:r>
              <a:rPr lang="en-US" altLang="ko-KR" sz="1600" dirty="0"/>
              <a:t>(</a:t>
            </a:r>
            <a:r>
              <a:rPr lang="en-US" altLang="ko-KR" sz="1600" b="1" dirty="0">
                <a:solidFill>
                  <a:srgbClr val="7030A0"/>
                </a:solidFill>
              </a:rPr>
              <a:t>new </a:t>
            </a:r>
            <a:r>
              <a:rPr lang="en-US" altLang="ko-KR" sz="1600" b="1" dirty="0" err="1">
                <a:solidFill>
                  <a:srgbClr val="7030A0"/>
                </a:solidFill>
              </a:rPr>
              <a:t>MyMouseAdapter</a:t>
            </a:r>
            <a:r>
              <a:rPr lang="en-US" altLang="ko-KR" sz="1600" b="1" dirty="0">
                <a:solidFill>
                  <a:srgbClr val="7030A0"/>
                </a:solidFill>
              </a:rPr>
              <a:t>()</a:t>
            </a:r>
            <a:r>
              <a:rPr lang="en-US" altLang="ko-KR" sz="1600" dirty="0"/>
              <a:t>);</a:t>
            </a:r>
          </a:p>
          <a:p>
            <a:pPr marL="0" lvl="2" defTabSz="180000"/>
            <a:r>
              <a:rPr lang="en-US" altLang="ko-KR" sz="1600" dirty="0"/>
              <a:t>………………………..</a:t>
            </a:r>
          </a:p>
          <a:p>
            <a:pPr marL="0" lvl="1" defTabSz="180000"/>
            <a:endParaRPr lang="en-US" altLang="ko-KR" sz="1600" b="1" dirty="0">
              <a:solidFill>
                <a:srgbClr val="7030A0"/>
              </a:solidFill>
            </a:endParaRPr>
          </a:p>
          <a:p>
            <a:pPr marL="0" lvl="1" defTabSz="180000"/>
            <a:r>
              <a:rPr lang="en-US" altLang="ko-KR" sz="1600" b="1" dirty="0">
                <a:solidFill>
                  <a:srgbClr val="7030A0"/>
                </a:solidFill>
              </a:rPr>
              <a:t>class </a:t>
            </a:r>
            <a:r>
              <a:rPr lang="en-US" altLang="ko-KR" sz="1600" b="1" dirty="0" err="1">
                <a:solidFill>
                  <a:srgbClr val="7030A0"/>
                </a:solidFill>
              </a:rPr>
              <a:t>MyMouseAdapter</a:t>
            </a:r>
            <a:r>
              <a:rPr lang="en-US" altLang="ko-KR" sz="1600" b="1" dirty="0">
                <a:solidFill>
                  <a:srgbClr val="7030A0"/>
                </a:solidFill>
              </a:rPr>
              <a:t> extends </a:t>
            </a:r>
            <a:r>
              <a:rPr lang="en-US" altLang="ko-KR" sz="1600" b="1" dirty="0" err="1">
                <a:solidFill>
                  <a:srgbClr val="7030A0"/>
                </a:solidFill>
              </a:rPr>
              <a:t>MouseAdapter</a:t>
            </a:r>
            <a:r>
              <a:rPr lang="en-US" altLang="ko-KR" sz="1600" b="1" dirty="0">
                <a:solidFill>
                  <a:srgbClr val="7030A0"/>
                </a:solidFill>
              </a:rPr>
              <a:t> </a:t>
            </a:r>
            <a:r>
              <a:rPr lang="en-US" altLang="ko-KR" sz="1600" dirty="0"/>
              <a:t>{</a:t>
            </a:r>
          </a:p>
          <a:p>
            <a:pPr marL="0" lvl="2" defTabSz="180000"/>
            <a:r>
              <a:rPr lang="en-US" altLang="ko-KR" sz="1600" dirty="0"/>
              <a:t>	public void </a:t>
            </a:r>
            <a:r>
              <a:rPr lang="en-US" altLang="ko-KR" sz="1600" dirty="0" err="1"/>
              <a:t>mousePressed</a:t>
            </a:r>
            <a:r>
              <a:rPr lang="en-US" altLang="ko-KR" sz="1600" dirty="0"/>
              <a:t>(</a:t>
            </a:r>
            <a:r>
              <a:rPr lang="en-US" altLang="ko-KR" sz="1600" dirty="0" err="1"/>
              <a:t>MouseEvent</a:t>
            </a:r>
            <a:r>
              <a:rPr lang="en-US" altLang="ko-KR" sz="1600" dirty="0"/>
              <a:t> e) {</a:t>
            </a:r>
          </a:p>
          <a:p>
            <a:pPr marL="0" lvl="3" defTabSz="180000"/>
            <a:r>
              <a:rPr lang="en-US" altLang="ko-KR" sz="1600" dirty="0"/>
              <a:t>		</a:t>
            </a:r>
            <a:r>
              <a:rPr lang="en-US" altLang="ko-KR" sz="1600" dirty="0" err="1"/>
              <a:t>int</a:t>
            </a:r>
            <a:r>
              <a:rPr lang="en-US" altLang="ko-KR" sz="1600" dirty="0"/>
              <a:t> x = </a:t>
            </a:r>
            <a:r>
              <a:rPr lang="en-US" altLang="ko-KR" sz="1600" dirty="0" err="1"/>
              <a:t>e.getX</a:t>
            </a:r>
            <a:r>
              <a:rPr lang="en-US" altLang="ko-KR" sz="1600" dirty="0"/>
              <a:t>();</a:t>
            </a:r>
          </a:p>
          <a:p>
            <a:pPr marL="0" lvl="3" defTabSz="180000"/>
            <a:r>
              <a:rPr lang="en-US" altLang="ko-KR" sz="1600" dirty="0"/>
              <a:t>		</a:t>
            </a:r>
            <a:r>
              <a:rPr lang="en-US" altLang="ko-KR" sz="1600" dirty="0" err="1"/>
              <a:t>int</a:t>
            </a:r>
            <a:r>
              <a:rPr lang="en-US" altLang="ko-KR" sz="1600" dirty="0"/>
              <a:t> y = </a:t>
            </a:r>
            <a:r>
              <a:rPr lang="en-US" altLang="ko-KR" sz="1600" dirty="0" err="1"/>
              <a:t>e.getY</a:t>
            </a:r>
            <a:r>
              <a:rPr lang="en-US" altLang="ko-KR" sz="1600" dirty="0"/>
              <a:t>();</a:t>
            </a:r>
          </a:p>
          <a:p>
            <a:pPr marL="0" lvl="3" defTabSz="180000"/>
            <a:r>
              <a:rPr lang="en-US" altLang="ko-KR" sz="1600" dirty="0"/>
              <a:t>		</a:t>
            </a:r>
            <a:r>
              <a:rPr lang="en-US" altLang="ko-KR" sz="1600" dirty="0" err="1"/>
              <a:t>la.setLocation</a:t>
            </a:r>
            <a:r>
              <a:rPr lang="en-US" altLang="ko-KR" sz="1600" dirty="0"/>
              <a:t>(x, y);</a:t>
            </a:r>
          </a:p>
          <a:p>
            <a:pPr marL="0" lvl="2" defTabSz="180000"/>
            <a:r>
              <a:rPr lang="en-US" altLang="ko-KR" sz="1600" dirty="0"/>
              <a:t>	}</a:t>
            </a:r>
          </a:p>
          <a:p>
            <a:pPr marL="0" lvl="1" defTabSz="180000"/>
            <a:r>
              <a:rPr lang="en-US" altLang="ko-KR" sz="1600" dirty="0"/>
              <a:t>}</a:t>
            </a:r>
          </a:p>
        </p:txBody>
      </p:sp>
      <p:sp>
        <p:nvSpPr>
          <p:cNvPr id="6" name="오른쪽 중괄호 11">
            <a:extLst>
              <a:ext uri="{FF2B5EF4-FFF2-40B4-BE49-F238E27FC236}">
                <a16:creationId xmlns:a16="http://schemas.microsoft.com/office/drawing/2014/main" id="{C8120B04-6C86-F645-9694-167807AAFC61}"/>
              </a:ext>
            </a:extLst>
          </p:cNvPr>
          <p:cNvSpPr/>
          <p:nvPr/>
        </p:nvSpPr>
        <p:spPr>
          <a:xfrm>
            <a:off x="5440570" y="2567996"/>
            <a:ext cx="433188" cy="1819829"/>
          </a:xfrm>
          <a:prstGeom prst="rightBrace">
            <a:avLst>
              <a:gd name="adj1" fmla="val 47686"/>
              <a:gd name="adj2" fmla="val 50000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오른쪽 중괄호 12">
            <a:extLst>
              <a:ext uri="{FF2B5EF4-FFF2-40B4-BE49-F238E27FC236}">
                <a16:creationId xmlns:a16="http://schemas.microsoft.com/office/drawing/2014/main" id="{EC3A6BD6-990D-AE4B-8048-C18CAD930CE8}"/>
              </a:ext>
            </a:extLst>
          </p:cNvPr>
          <p:cNvSpPr/>
          <p:nvPr/>
        </p:nvSpPr>
        <p:spPr>
          <a:xfrm rot="10800000">
            <a:off x="5953694" y="2533922"/>
            <a:ext cx="214314" cy="1087901"/>
          </a:xfrm>
          <a:prstGeom prst="rightBrace">
            <a:avLst>
              <a:gd name="adj1" fmla="val 49400"/>
              <a:gd name="adj2" fmla="val 49052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18AC8E-6304-0947-8790-8230DCEE7675}"/>
              </a:ext>
            </a:extLst>
          </p:cNvPr>
          <p:cNvSpPr txBox="1"/>
          <p:nvPr/>
        </p:nvSpPr>
        <p:spPr>
          <a:xfrm>
            <a:off x="2573613" y="6011003"/>
            <a:ext cx="22288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/>
              <a:t>MouseListener</a:t>
            </a:r>
            <a:r>
              <a:rPr lang="ko-KR" altLang="en-US" sz="1200" dirty="0"/>
              <a:t>를 이용한 경우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F5FA67-620D-644B-AFBD-A13B2734033C}"/>
              </a:ext>
            </a:extLst>
          </p:cNvPr>
          <p:cNvSpPr txBox="1"/>
          <p:nvPr/>
        </p:nvSpPr>
        <p:spPr>
          <a:xfrm>
            <a:off x="7377510" y="4991332"/>
            <a:ext cx="22448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/>
              <a:t>MouseAdapter</a:t>
            </a:r>
            <a:r>
              <a:rPr lang="ko-KR" altLang="en-US" sz="1200" dirty="0"/>
              <a:t>를 이용한 경우</a:t>
            </a:r>
          </a:p>
        </p:txBody>
      </p:sp>
      <p:sp>
        <p:nvSpPr>
          <p:cNvPr id="10" name="위로 굽은 화살표 9">
            <a:extLst>
              <a:ext uri="{FF2B5EF4-FFF2-40B4-BE49-F238E27FC236}">
                <a16:creationId xmlns:a16="http://schemas.microsoft.com/office/drawing/2014/main" id="{2A6C2333-682C-A44D-AACA-D23AC4B00DD0}"/>
              </a:ext>
            </a:extLst>
          </p:cNvPr>
          <p:cNvSpPr/>
          <p:nvPr/>
        </p:nvSpPr>
        <p:spPr>
          <a:xfrm>
            <a:off x="5737670" y="4971393"/>
            <a:ext cx="1368152" cy="645213"/>
          </a:xfrm>
          <a:prstGeom prst="bentUpArrow">
            <a:avLst>
              <a:gd name="adj1" fmla="val 17283"/>
              <a:gd name="adj2" fmla="val 20177"/>
              <a:gd name="adj3" fmla="val 24035"/>
            </a:avLst>
          </a:prstGeom>
          <a:solidFill>
            <a:schemeClr val="accent1">
              <a:lumMod val="75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endParaRPr lang="ko-KR" alt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163968094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05A07-3352-8E49-A2F3-1C3007D1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020" y="523613"/>
            <a:ext cx="10427960" cy="758922"/>
          </a:xfrm>
        </p:spPr>
        <p:txBody>
          <a:bodyPr/>
          <a:lstStyle/>
          <a:p>
            <a:r>
              <a:rPr lang="en-US" altLang="ko-KR" dirty="0"/>
              <a:t>JDK</a:t>
            </a:r>
            <a:r>
              <a:rPr lang="ko-KR" altLang="en-US" dirty="0"/>
              <a:t>에서 제공하는 어댑터 클래스</a:t>
            </a:r>
            <a:endParaRPr 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A384C86A-E17A-5845-9C7F-74BFAF1B4B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020" y="1856699"/>
            <a:ext cx="10424180" cy="39384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3932066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05A07-3352-8E49-A2F3-1C3007D1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020" y="523613"/>
            <a:ext cx="10427960" cy="758922"/>
          </a:xfrm>
        </p:spPr>
        <p:txBody>
          <a:bodyPr/>
          <a:lstStyle/>
          <a:p>
            <a:r>
              <a:rPr lang="ko-KR" altLang="en-US" dirty="0"/>
              <a:t>예제 </a:t>
            </a:r>
            <a:r>
              <a:rPr lang="en-US" altLang="ko-KR" dirty="0"/>
              <a:t>9-5 : </a:t>
            </a:r>
            <a:r>
              <a:rPr lang="en-US" altLang="ko-KR" dirty="0" err="1"/>
              <a:t>MouseAdapter</a:t>
            </a:r>
            <a:r>
              <a:rPr lang="ko-KR" altLang="en-US" dirty="0"/>
              <a:t>로 마우스 </a:t>
            </a:r>
            <a:r>
              <a:rPr lang="ko-KR" altLang="en-US" dirty="0" err="1"/>
              <a:t>리스너</a:t>
            </a:r>
            <a:r>
              <a:rPr lang="ko-KR" altLang="en-US" dirty="0"/>
              <a:t> 작성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015CB0-5687-FD4A-9F77-CBC63DE77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2020" y="1413164"/>
            <a:ext cx="10427960" cy="368135"/>
          </a:xfrm>
        </p:spPr>
        <p:txBody>
          <a:bodyPr/>
          <a:lstStyle/>
          <a:p>
            <a:r>
              <a:rPr lang="en-US" altLang="ko-KR" dirty="0" err="1">
                <a:solidFill>
                  <a:schemeClr val="tx1"/>
                </a:solidFill>
                <a:latin typeface="+mn-ea"/>
              </a:rPr>
              <a:t>MouseAdapter</a:t>
            </a:r>
            <a:r>
              <a:rPr lang="ko-KR" altLang="en-US" dirty="0" err="1">
                <a:solidFill>
                  <a:schemeClr val="tx1"/>
                </a:solidFill>
                <a:latin typeface="+mn-ea"/>
              </a:rPr>
              <a:t>를</a:t>
            </a:r>
            <a:r>
              <a:rPr lang="ko-KR" altLang="en-US" dirty="0">
                <a:solidFill>
                  <a:schemeClr val="tx1"/>
                </a:solidFill>
                <a:latin typeface="+mn-ea"/>
              </a:rPr>
              <a:t> 이용하여 예제 </a:t>
            </a:r>
            <a:r>
              <a:rPr lang="en-US" altLang="ko-KR" dirty="0">
                <a:solidFill>
                  <a:schemeClr val="tx1"/>
                </a:solidFill>
                <a:latin typeface="+mn-ea"/>
              </a:rPr>
              <a:t>9-4</a:t>
            </a:r>
            <a:r>
              <a:rPr lang="ko-KR" altLang="en-US" dirty="0" err="1">
                <a:solidFill>
                  <a:schemeClr val="tx1"/>
                </a:solidFill>
                <a:latin typeface="+mn-ea"/>
              </a:rPr>
              <a:t>를</a:t>
            </a:r>
            <a:r>
              <a:rPr lang="ko-KR" altLang="en-US" dirty="0">
                <a:solidFill>
                  <a:schemeClr val="tx1"/>
                </a:solidFill>
                <a:latin typeface="+mn-ea"/>
              </a:rPr>
              <a:t> 수정하라</a:t>
            </a:r>
            <a:r>
              <a:rPr lang="en-US" altLang="ko-KR" dirty="0">
                <a:solidFill>
                  <a:schemeClr val="tx1"/>
                </a:solidFill>
                <a:latin typeface="+mn-ea"/>
              </a:rPr>
              <a:t>.</a:t>
            </a:r>
            <a:endParaRPr lang="ko-KR" altLang="en-US" dirty="0">
              <a:solidFill>
                <a:schemeClr val="tx1"/>
              </a:solidFill>
              <a:latin typeface="+mn-ea"/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직사각형 8">
            <a:extLst>
              <a:ext uri="{FF2B5EF4-FFF2-40B4-BE49-F238E27FC236}">
                <a16:creationId xmlns:a16="http://schemas.microsoft.com/office/drawing/2014/main" id="{7112C353-778D-A44E-887F-5C2B3F2B0D09}"/>
              </a:ext>
            </a:extLst>
          </p:cNvPr>
          <p:cNvSpPr/>
          <p:nvPr/>
        </p:nvSpPr>
        <p:spPr>
          <a:xfrm>
            <a:off x="6218713" y="1781299"/>
            <a:ext cx="4564082" cy="286232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0" lvl="1" defTabSz="180000"/>
            <a:r>
              <a:rPr lang="en-US" altLang="ko-KR" sz="1500" b="1" dirty="0"/>
              <a:t>class </a:t>
            </a:r>
            <a:r>
              <a:rPr lang="en-US" altLang="ko-KR" sz="1500" b="1" dirty="0" err="1"/>
              <a:t>MyMouseAdapter</a:t>
            </a:r>
            <a:r>
              <a:rPr lang="en-US" altLang="ko-KR" sz="1500" b="1" dirty="0"/>
              <a:t> extends </a:t>
            </a:r>
            <a:r>
              <a:rPr lang="en-US" altLang="ko-KR" sz="1500" b="1" dirty="0" err="1"/>
              <a:t>MouseAdapter</a:t>
            </a:r>
            <a:r>
              <a:rPr lang="en-US" altLang="ko-KR" sz="1500" b="1" dirty="0"/>
              <a:t> {</a:t>
            </a:r>
          </a:p>
          <a:p>
            <a:pPr marL="0" lvl="2" defTabSz="180000"/>
            <a:r>
              <a:rPr lang="en-US" altLang="ko-KR" sz="1500" b="1" dirty="0"/>
              <a:t>		public void </a:t>
            </a:r>
            <a:r>
              <a:rPr lang="en-US" altLang="ko-KR" sz="1500" b="1" dirty="0" err="1"/>
              <a:t>mousePressed</a:t>
            </a:r>
            <a:r>
              <a:rPr lang="en-US" altLang="ko-KR" sz="1500" b="1" dirty="0"/>
              <a:t>(</a:t>
            </a:r>
            <a:r>
              <a:rPr lang="en-US" altLang="ko-KR" sz="1500" b="1" dirty="0" err="1"/>
              <a:t>MouseEvent</a:t>
            </a:r>
            <a:r>
              <a:rPr lang="en-US" altLang="ko-KR" sz="1500" b="1" dirty="0"/>
              <a:t> e) {</a:t>
            </a:r>
          </a:p>
          <a:p>
            <a:pPr marL="0" lvl="3" defTabSz="180000"/>
            <a:r>
              <a:rPr lang="en-US" altLang="ko-KR" sz="1500" b="1" dirty="0"/>
              <a:t>			</a:t>
            </a:r>
            <a:r>
              <a:rPr lang="en-US" altLang="ko-KR" sz="1500" b="1" dirty="0" err="1"/>
              <a:t>int</a:t>
            </a:r>
            <a:r>
              <a:rPr lang="en-US" altLang="ko-KR" sz="1500" b="1" dirty="0"/>
              <a:t> x = </a:t>
            </a:r>
            <a:r>
              <a:rPr lang="en-US" altLang="ko-KR" sz="1500" b="1" dirty="0" err="1"/>
              <a:t>e.getX</a:t>
            </a:r>
            <a:r>
              <a:rPr lang="en-US" altLang="ko-KR" sz="1500" b="1" dirty="0"/>
              <a:t>();</a:t>
            </a:r>
          </a:p>
          <a:p>
            <a:pPr marL="0" lvl="3" defTabSz="180000"/>
            <a:r>
              <a:rPr lang="en-US" altLang="ko-KR" sz="1500" b="1" dirty="0"/>
              <a:t>			</a:t>
            </a:r>
            <a:r>
              <a:rPr lang="en-US" altLang="ko-KR" sz="1500" b="1" dirty="0" err="1"/>
              <a:t>int</a:t>
            </a:r>
            <a:r>
              <a:rPr lang="en-US" altLang="ko-KR" sz="1500" b="1" dirty="0"/>
              <a:t> y = </a:t>
            </a:r>
            <a:r>
              <a:rPr lang="en-US" altLang="ko-KR" sz="1500" b="1" dirty="0" err="1"/>
              <a:t>e.getY</a:t>
            </a:r>
            <a:r>
              <a:rPr lang="en-US" altLang="ko-KR" sz="1500" b="1" dirty="0"/>
              <a:t>();</a:t>
            </a:r>
          </a:p>
          <a:p>
            <a:pPr marL="0" lvl="3" defTabSz="180000"/>
            <a:r>
              <a:rPr lang="en-US" altLang="ko-KR" sz="1500" b="1" dirty="0"/>
              <a:t>			</a:t>
            </a:r>
            <a:r>
              <a:rPr lang="en-US" altLang="ko-KR" sz="1500" b="1" dirty="0" err="1"/>
              <a:t>la.setLocation</a:t>
            </a:r>
            <a:r>
              <a:rPr lang="en-US" altLang="ko-KR" sz="1500" b="1" dirty="0"/>
              <a:t>(x, y);</a:t>
            </a:r>
          </a:p>
          <a:p>
            <a:pPr marL="0" lvl="2" defTabSz="180000"/>
            <a:r>
              <a:rPr lang="en-US" altLang="ko-KR" sz="1500" b="1" dirty="0"/>
              <a:t>		}</a:t>
            </a:r>
          </a:p>
          <a:p>
            <a:pPr marL="0" lvl="1" defTabSz="180000"/>
            <a:r>
              <a:rPr lang="en-US" altLang="ko-KR" sz="1500" b="1" dirty="0"/>
              <a:t>	}</a:t>
            </a:r>
          </a:p>
          <a:p>
            <a:pPr marL="0" lvl="1" defTabSz="180000"/>
            <a:endParaRPr lang="en-US" altLang="ko-KR" sz="1500" b="1" dirty="0">
              <a:solidFill>
                <a:schemeClr val="accent2">
                  <a:lumMod val="50000"/>
                </a:schemeClr>
              </a:solidFill>
            </a:endParaRPr>
          </a:p>
          <a:p>
            <a:pPr marL="0" lvl="1" defTabSz="180000"/>
            <a:r>
              <a:rPr lang="en-US" altLang="ko-KR" sz="1500" dirty="0"/>
              <a:t>	public static void main(String [] </a:t>
            </a:r>
            <a:r>
              <a:rPr lang="en-US" altLang="ko-KR" sz="1500" dirty="0" err="1"/>
              <a:t>args</a:t>
            </a:r>
            <a:r>
              <a:rPr lang="en-US" altLang="ko-KR" sz="1500" dirty="0"/>
              <a:t>) {</a:t>
            </a:r>
          </a:p>
          <a:p>
            <a:pPr marL="0" lvl="2" defTabSz="180000"/>
            <a:r>
              <a:rPr lang="en-US" altLang="ko-KR" sz="1500" dirty="0"/>
              <a:t>		new </a:t>
            </a:r>
            <a:r>
              <a:rPr lang="en-US" altLang="ko-KR" sz="1500" dirty="0" err="1"/>
              <a:t>MouseAdapterEx</a:t>
            </a:r>
            <a:r>
              <a:rPr lang="en-US" altLang="ko-KR" sz="1500" dirty="0"/>
              <a:t>();</a:t>
            </a:r>
          </a:p>
          <a:p>
            <a:pPr marL="0" lvl="1" defTabSz="180000"/>
            <a:r>
              <a:rPr lang="en-US" altLang="ko-KR" sz="1500" dirty="0"/>
              <a:t>	}</a:t>
            </a:r>
          </a:p>
          <a:p>
            <a:pPr defTabSz="180000"/>
            <a:r>
              <a:rPr lang="en-US" altLang="ko-KR" sz="1500" dirty="0"/>
              <a:t>} </a:t>
            </a:r>
          </a:p>
        </p:txBody>
      </p:sp>
      <p:sp>
        <p:nvSpPr>
          <p:cNvPr id="5" name="직사각형 6">
            <a:extLst>
              <a:ext uri="{FF2B5EF4-FFF2-40B4-BE49-F238E27FC236}">
                <a16:creationId xmlns:a16="http://schemas.microsoft.com/office/drawing/2014/main" id="{A7FF2518-BF6D-6542-B3A2-0350A485BDF9}"/>
              </a:ext>
            </a:extLst>
          </p:cNvPr>
          <p:cNvSpPr/>
          <p:nvPr/>
        </p:nvSpPr>
        <p:spPr>
          <a:xfrm>
            <a:off x="882021" y="1781299"/>
            <a:ext cx="5091268" cy="493981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500" dirty="0"/>
              <a:t>import </a:t>
            </a:r>
            <a:r>
              <a:rPr lang="en-US" altLang="ko-KR" sz="1500" dirty="0" err="1"/>
              <a:t>java.awt</a:t>
            </a:r>
            <a:r>
              <a:rPr lang="en-US" altLang="ko-KR" sz="1500" dirty="0"/>
              <a:t>.*;</a:t>
            </a:r>
          </a:p>
          <a:p>
            <a:pPr defTabSz="180000"/>
            <a:r>
              <a:rPr lang="en-US" altLang="ko-KR" sz="1500" dirty="0"/>
              <a:t>import </a:t>
            </a:r>
            <a:r>
              <a:rPr lang="en-US" altLang="ko-KR" sz="1500" dirty="0" err="1"/>
              <a:t>java.awt.event</a:t>
            </a:r>
            <a:r>
              <a:rPr lang="en-US" altLang="ko-KR" sz="1500" dirty="0"/>
              <a:t>.*;</a:t>
            </a:r>
          </a:p>
          <a:p>
            <a:pPr defTabSz="180000"/>
            <a:r>
              <a:rPr lang="en-US" altLang="ko-KR" sz="1500" dirty="0"/>
              <a:t>import </a:t>
            </a:r>
            <a:r>
              <a:rPr lang="en-US" altLang="ko-KR" sz="1500" dirty="0" err="1"/>
              <a:t>javax.swing</a:t>
            </a:r>
            <a:r>
              <a:rPr lang="en-US" altLang="ko-KR" sz="1500" dirty="0"/>
              <a:t>.*;</a:t>
            </a:r>
          </a:p>
          <a:p>
            <a:pPr defTabSz="180000"/>
            <a:endParaRPr lang="en-US" altLang="ko-KR" sz="1500" dirty="0"/>
          </a:p>
          <a:p>
            <a:pPr defTabSz="180000"/>
            <a:r>
              <a:rPr lang="en-US" altLang="ko-KR" sz="1500" dirty="0"/>
              <a:t>public class </a:t>
            </a:r>
            <a:r>
              <a:rPr lang="en-US" altLang="ko-KR" sz="1500" dirty="0" err="1"/>
              <a:t>MouseAdapterEx</a:t>
            </a:r>
            <a:r>
              <a:rPr lang="en-US" altLang="ko-KR" sz="1500" dirty="0"/>
              <a:t> extends </a:t>
            </a:r>
            <a:r>
              <a:rPr lang="en-US" altLang="ko-KR" sz="1500" dirty="0" err="1"/>
              <a:t>JFrame</a:t>
            </a:r>
            <a:r>
              <a:rPr lang="en-US" altLang="ko-KR" sz="1500" dirty="0"/>
              <a:t> {</a:t>
            </a:r>
          </a:p>
          <a:p>
            <a:pPr defTabSz="180000"/>
            <a:r>
              <a:rPr lang="en-US" altLang="ko-KR" sz="1500" dirty="0"/>
              <a:t>	private JLabel la = new JLabel("Hello"); // "Hello"</a:t>
            </a:r>
            <a:r>
              <a:rPr lang="ko-KR" altLang="en-US" sz="1500" dirty="0"/>
              <a:t> 레이블</a:t>
            </a:r>
          </a:p>
          <a:p>
            <a:pPr defTabSz="180000"/>
            <a:endParaRPr lang="en-US" altLang="ko-KR" sz="1500" dirty="0"/>
          </a:p>
          <a:p>
            <a:pPr defTabSz="180000"/>
            <a:r>
              <a:rPr lang="en-US" altLang="ko-KR" sz="1500" dirty="0"/>
              <a:t>	public MouseListenerEx() {</a:t>
            </a:r>
          </a:p>
          <a:p>
            <a:pPr defTabSz="180000"/>
            <a:r>
              <a:rPr lang="en-US" altLang="ko-KR" sz="1500" dirty="0"/>
              <a:t>		</a:t>
            </a:r>
            <a:r>
              <a:rPr lang="en-US" altLang="ko-KR" sz="1500" dirty="0" err="1"/>
              <a:t>setTitle</a:t>
            </a:r>
            <a:r>
              <a:rPr lang="en-US" altLang="ko-KR" sz="1500" dirty="0"/>
              <a:t>("Mouse </a:t>
            </a:r>
            <a:r>
              <a:rPr lang="ko-KR" altLang="en-US" sz="1500" dirty="0"/>
              <a:t>이벤트 예제</a:t>
            </a:r>
            <a:r>
              <a:rPr lang="en-US" altLang="ko-KR" sz="1500" dirty="0"/>
              <a:t>");</a:t>
            </a:r>
          </a:p>
          <a:p>
            <a:pPr defTabSz="180000"/>
            <a:r>
              <a:rPr lang="en-US" altLang="ko-KR" sz="1500" dirty="0"/>
              <a:t>		</a:t>
            </a:r>
            <a:r>
              <a:rPr lang="en-US" altLang="ko-KR" sz="1500" dirty="0" err="1"/>
              <a:t>setDefaultCloseOperation</a:t>
            </a:r>
            <a:r>
              <a:rPr lang="en-US" altLang="ko-KR" sz="1500" dirty="0"/>
              <a:t>(</a:t>
            </a:r>
            <a:r>
              <a:rPr lang="en-US" altLang="ko-KR" sz="1500" dirty="0" err="1"/>
              <a:t>JFrame.EXIT_ON_CLOSE</a:t>
            </a:r>
            <a:r>
              <a:rPr lang="en-US" altLang="ko-KR" sz="1500" dirty="0"/>
              <a:t>);</a:t>
            </a:r>
          </a:p>
          <a:p>
            <a:pPr defTabSz="180000"/>
            <a:r>
              <a:rPr lang="en-US" altLang="ko-KR" sz="1500" dirty="0"/>
              <a:t>		Container c = </a:t>
            </a:r>
            <a:r>
              <a:rPr lang="en-US" altLang="ko-KR" sz="1500" dirty="0" err="1"/>
              <a:t>getContentPane</a:t>
            </a:r>
            <a:r>
              <a:rPr lang="en-US" altLang="ko-KR" sz="1500" dirty="0"/>
              <a:t>();</a:t>
            </a:r>
          </a:p>
          <a:p>
            <a:pPr defTabSz="180000"/>
            <a:r>
              <a:rPr lang="en-US" altLang="ko-KR" sz="1500" dirty="0"/>
              <a:t>		</a:t>
            </a:r>
            <a:r>
              <a:rPr lang="en-US" altLang="ko-KR" sz="1500" b="1" dirty="0" err="1"/>
              <a:t>c.addMouseListener</a:t>
            </a:r>
            <a:r>
              <a:rPr lang="en-US" altLang="ko-KR" sz="1500" b="1" dirty="0"/>
              <a:t>(new </a:t>
            </a:r>
            <a:r>
              <a:rPr lang="en-US" altLang="ko-KR" sz="1500" b="1" dirty="0" err="1"/>
              <a:t>MyMouseAdapter</a:t>
            </a:r>
            <a:r>
              <a:rPr lang="en-US" altLang="ko-KR" sz="1500" b="1" dirty="0"/>
              <a:t>());</a:t>
            </a:r>
          </a:p>
          <a:p>
            <a:pPr defTabSz="180000"/>
            <a:endParaRPr lang="ko-KR" altLang="en-US" sz="1500" dirty="0"/>
          </a:p>
          <a:p>
            <a:pPr defTabSz="180000"/>
            <a:r>
              <a:rPr lang="en-US" altLang="ko-KR" sz="1500" dirty="0"/>
              <a:t>		</a:t>
            </a:r>
            <a:r>
              <a:rPr lang="en-US" altLang="ko-KR" sz="1500" b="1" dirty="0" err="1"/>
              <a:t>c.setLayout</a:t>
            </a:r>
            <a:r>
              <a:rPr lang="en-US" altLang="ko-KR" sz="1500" b="1" dirty="0"/>
              <a:t>(null);</a:t>
            </a:r>
            <a:endParaRPr lang="ko-KR" altLang="en-US" sz="1500" b="1" dirty="0"/>
          </a:p>
          <a:p>
            <a:pPr defTabSz="180000"/>
            <a:r>
              <a:rPr lang="en-US" altLang="ko-KR" sz="1500" dirty="0"/>
              <a:t>		</a:t>
            </a:r>
            <a:r>
              <a:rPr lang="en-US" altLang="ko-KR" sz="1500" dirty="0" err="1"/>
              <a:t>la.setSize</a:t>
            </a:r>
            <a:r>
              <a:rPr lang="en-US" altLang="ko-KR" sz="1500" dirty="0"/>
              <a:t>(50, 20); // </a:t>
            </a:r>
            <a:r>
              <a:rPr lang="ko-KR" altLang="en-US" sz="1500" dirty="0"/>
              <a:t>레이블의 크기 </a:t>
            </a:r>
            <a:r>
              <a:rPr lang="en-US" altLang="ko-KR" sz="1500" dirty="0"/>
              <a:t>50x20 </a:t>
            </a:r>
            <a:r>
              <a:rPr lang="ko-KR" altLang="en-US" sz="1500" dirty="0"/>
              <a:t>설정</a:t>
            </a:r>
          </a:p>
          <a:p>
            <a:pPr defTabSz="180000"/>
            <a:r>
              <a:rPr lang="en-US" altLang="ko-KR" sz="1500" dirty="0"/>
              <a:t>		</a:t>
            </a:r>
            <a:r>
              <a:rPr lang="en-US" altLang="ko-KR" sz="1500" dirty="0" err="1"/>
              <a:t>la.setLocation</a:t>
            </a:r>
            <a:r>
              <a:rPr lang="en-US" altLang="ko-KR" sz="1500" dirty="0"/>
              <a:t>(30, 30); // </a:t>
            </a:r>
            <a:r>
              <a:rPr lang="ko-KR" altLang="en-US" sz="1500" dirty="0"/>
              <a:t>레이블의 위치 </a:t>
            </a:r>
            <a:r>
              <a:rPr lang="en-US" altLang="ko-KR" sz="1500" dirty="0"/>
              <a:t>(30,30)</a:t>
            </a:r>
            <a:r>
              <a:rPr lang="ko-KR" altLang="en-US" sz="1500" dirty="0"/>
              <a:t>으로 설정</a:t>
            </a:r>
          </a:p>
          <a:p>
            <a:pPr defTabSz="180000"/>
            <a:r>
              <a:rPr lang="en-US" altLang="ko-KR" sz="1500" dirty="0"/>
              <a:t>		</a:t>
            </a:r>
            <a:r>
              <a:rPr lang="en-US" altLang="ko-KR" sz="1500" dirty="0" err="1"/>
              <a:t>c.add</a:t>
            </a:r>
            <a:r>
              <a:rPr lang="en-US" altLang="ko-KR" sz="1500" dirty="0"/>
              <a:t>(la); </a:t>
            </a:r>
          </a:p>
          <a:p>
            <a:pPr defTabSz="180000"/>
            <a:endParaRPr lang="ko-KR" altLang="en-US" sz="1500" dirty="0"/>
          </a:p>
          <a:p>
            <a:pPr defTabSz="180000"/>
            <a:r>
              <a:rPr lang="en-US" altLang="ko-KR" sz="1500" dirty="0"/>
              <a:t>		</a:t>
            </a:r>
            <a:r>
              <a:rPr lang="en-US" altLang="ko-KR" sz="1500" dirty="0" err="1"/>
              <a:t>setSize</a:t>
            </a:r>
            <a:r>
              <a:rPr lang="en-US" altLang="ko-KR" sz="1500" dirty="0"/>
              <a:t>(200, 200);</a:t>
            </a:r>
          </a:p>
          <a:p>
            <a:pPr defTabSz="180000"/>
            <a:r>
              <a:rPr lang="en-US" altLang="ko-KR" sz="1500" dirty="0"/>
              <a:t>		</a:t>
            </a:r>
            <a:r>
              <a:rPr lang="en-US" altLang="ko-KR" sz="1500" dirty="0" err="1"/>
              <a:t>setVisible</a:t>
            </a:r>
            <a:r>
              <a:rPr lang="en-US" altLang="ko-KR" sz="1500" dirty="0"/>
              <a:t>(true);</a:t>
            </a:r>
          </a:p>
          <a:p>
            <a:pPr defTabSz="180000"/>
            <a:r>
              <a:rPr lang="en-US" altLang="ko-KR" sz="1500" dirty="0"/>
              <a:t>	}</a:t>
            </a:r>
            <a:endParaRPr lang="ko-KR" altLang="en-US" sz="1500" dirty="0"/>
          </a:p>
        </p:txBody>
      </p:sp>
    </p:spTree>
    <p:extLst>
      <p:ext uri="{BB962C8B-B14F-4D97-AF65-F5344CB8AC3E}">
        <p14:creationId xmlns:p14="http://schemas.microsoft.com/office/powerpoint/2010/main" val="176726572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05A07-3352-8E49-A2F3-1C3007D1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020" y="523613"/>
            <a:ext cx="10427960" cy="758922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Mouse </a:t>
            </a:r>
            <a:r>
              <a:rPr lang="ko-KR" altLang="en-US" dirty="0"/>
              <a:t>이벤트와</a:t>
            </a:r>
            <a:r>
              <a:rPr lang="en-US" altLang="ko-KR" dirty="0"/>
              <a:t> </a:t>
            </a:r>
            <a:r>
              <a:rPr lang="en-US" altLang="ko-KR" dirty="0" err="1"/>
              <a:t>MouseListener</a:t>
            </a:r>
            <a:r>
              <a:rPr lang="en-US" altLang="ko-KR" dirty="0"/>
              <a:t>, </a:t>
            </a:r>
            <a:r>
              <a:rPr lang="en-US" altLang="ko-KR" dirty="0" err="1"/>
              <a:t>MouseMotionListener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015CB0-5687-FD4A-9F77-CBC63DE77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2020" y="1520043"/>
            <a:ext cx="10427960" cy="4814344"/>
          </a:xfrm>
        </p:spPr>
        <p:txBody>
          <a:bodyPr>
            <a:normAutofit fontScale="92500" lnSpcReduction="20000"/>
          </a:bodyPr>
          <a:lstStyle/>
          <a:p>
            <a:r>
              <a:rPr lang="en-US" altLang="ko-KR" sz="2000" dirty="0"/>
              <a:t>Mouse </a:t>
            </a:r>
            <a:r>
              <a:rPr lang="ko-KR" altLang="en-US" sz="2000" dirty="0"/>
              <a:t>이벤트 </a:t>
            </a:r>
            <a:r>
              <a:rPr lang="en-US" altLang="ko-KR" sz="2000" dirty="0"/>
              <a:t>: </a:t>
            </a:r>
            <a:r>
              <a:rPr lang="ko-KR" altLang="en-US" dirty="0"/>
              <a:t>사용자의 마우스 조작에 따라 발생하는 이벤트</a:t>
            </a:r>
            <a:endParaRPr lang="en-US" altLang="ko-KR" dirty="0"/>
          </a:p>
          <a:p>
            <a:pPr lvl="1"/>
            <a:endParaRPr lang="en-US" altLang="ko-KR" sz="1800" dirty="0"/>
          </a:p>
          <a:p>
            <a:pPr lvl="1"/>
            <a:endParaRPr lang="en-US" altLang="ko-KR" sz="1800" dirty="0"/>
          </a:p>
          <a:p>
            <a:pPr lvl="1"/>
            <a:endParaRPr lang="en-US" altLang="ko-KR" sz="1800" dirty="0"/>
          </a:p>
          <a:p>
            <a:pPr lvl="1"/>
            <a:endParaRPr lang="en-US" altLang="ko-KR" sz="1800" dirty="0"/>
          </a:p>
          <a:p>
            <a:pPr lvl="1"/>
            <a:endParaRPr lang="en-US" altLang="ko-KR" sz="1800" dirty="0"/>
          </a:p>
          <a:p>
            <a:pPr lvl="1"/>
            <a:endParaRPr lang="en-US" altLang="ko-KR" sz="1800" dirty="0"/>
          </a:p>
          <a:p>
            <a:pPr lvl="1"/>
            <a:endParaRPr lang="en-US" altLang="ko-KR" sz="1800" dirty="0"/>
          </a:p>
          <a:p>
            <a:pPr lvl="2"/>
            <a:r>
              <a:rPr lang="en-US" altLang="ko-KR" sz="1400" dirty="0" err="1"/>
              <a:t>mouseClicked</a:t>
            </a:r>
            <a:r>
              <a:rPr lang="en-US" altLang="ko-KR" sz="1400" dirty="0"/>
              <a:t>() : </a:t>
            </a:r>
            <a:r>
              <a:rPr lang="ko-KR" altLang="en-US" sz="1400" dirty="0"/>
              <a:t>마우스가 눌러진 위치에서 그대로 떼어질 때 호출</a:t>
            </a:r>
            <a:endParaRPr lang="en-US" altLang="ko-KR" sz="1400" dirty="0"/>
          </a:p>
          <a:p>
            <a:pPr lvl="2"/>
            <a:r>
              <a:rPr lang="en-US" altLang="ko-KR" sz="1400" dirty="0" err="1"/>
              <a:t>mouseReleased</a:t>
            </a:r>
            <a:r>
              <a:rPr lang="en-US" altLang="ko-KR" sz="1400" dirty="0"/>
              <a:t>() : </a:t>
            </a:r>
            <a:r>
              <a:rPr lang="ko-KR" altLang="en-US" sz="1400" dirty="0"/>
              <a:t>마우스가 눌러진 위치에서 그대로 떼어지든 아니든 항상 호출</a:t>
            </a:r>
            <a:endParaRPr lang="en-US" altLang="ko-KR" sz="1400" dirty="0"/>
          </a:p>
          <a:p>
            <a:pPr lvl="2"/>
            <a:r>
              <a:rPr lang="en-US" altLang="ko-KR" sz="1400" dirty="0" err="1"/>
              <a:t>mouseDragged</a:t>
            </a:r>
            <a:r>
              <a:rPr lang="en-US" altLang="ko-KR" sz="1400" dirty="0"/>
              <a:t>(): </a:t>
            </a:r>
            <a:r>
              <a:rPr lang="ko-KR" altLang="en-US" sz="1400" dirty="0"/>
              <a:t>마우스가 </a:t>
            </a:r>
            <a:r>
              <a:rPr lang="ko-KR" altLang="en-US" sz="1400" dirty="0" err="1"/>
              <a:t>드래그되는</a:t>
            </a:r>
            <a:r>
              <a:rPr lang="ko-KR" altLang="en-US" sz="1400" dirty="0"/>
              <a:t> 동안 계속 </a:t>
            </a:r>
            <a:r>
              <a:rPr lang="ko-KR" altLang="en-US" sz="1400" dirty="0" err="1"/>
              <a:t>여러번</a:t>
            </a:r>
            <a:r>
              <a:rPr lang="ko-KR" altLang="en-US" sz="1400" dirty="0"/>
              <a:t> 호출</a:t>
            </a:r>
            <a:endParaRPr lang="en-US" altLang="ko-KR" sz="1400" dirty="0"/>
          </a:p>
          <a:p>
            <a:pPr lvl="1"/>
            <a:r>
              <a:rPr lang="ko-KR" altLang="en-US" sz="1800" dirty="0"/>
              <a:t>마우스가 눌러진 위치에서 떼어지는 경우 </a:t>
            </a:r>
            <a:r>
              <a:rPr lang="ko-KR" altLang="en-US" sz="1800" dirty="0" err="1"/>
              <a:t>메소드</a:t>
            </a:r>
            <a:r>
              <a:rPr lang="ko-KR" altLang="en-US" sz="1800" dirty="0"/>
              <a:t> 호출 순서</a:t>
            </a:r>
            <a:endParaRPr lang="en-US" altLang="ko-KR" sz="1800" dirty="0"/>
          </a:p>
          <a:p>
            <a:pPr lvl="1"/>
            <a:endParaRPr lang="en-US" altLang="ko-KR" sz="1800" dirty="0"/>
          </a:p>
          <a:p>
            <a:pPr lvl="1"/>
            <a:r>
              <a:rPr lang="ko-KR" altLang="en-US" sz="1800" dirty="0"/>
              <a:t>마우스가 </a:t>
            </a:r>
            <a:r>
              <a:rPr lang="ko-KR" altLang="en-US" sz="1800" dirty="0" err="1"/>
              <a:t>드래그될</a:t>
            </a:r>
            <a:r>
              <a:rPr lang="ko-KR" altLang="en-US" sz="1800" dirty="0"/>
              <a:t> 때 호출되는 </a:t>
            </a:r>
            <a:r>
              <a:rPr lang="ko-KR" altLang="en-US" sz="1800" dirty="0" err="1"/>
              <a:t>메소드</a:t>
            </a:r>
            <a:r>
              <a:rPr lang="ko-KR" altLang="en-US" sz="1800" dirty="0"/>
              <a:t> 호출 순서</a:t>
            </a:r>
            <a:endParaRPr lang="en-US" altLang="ko-KR" sz="1800" dirty="0"/>
          </a:p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7FA6126F-E5EE-3C4C-9290-E0264580F1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9" t="3773" r="3131" b="4067"/>
          <a:stretch/>
        </p:blipFill>
        <p:spPr bwMode="auto">
          <a:xfrm>
            <a:off x="1223159" y="1816925"/>
            <a:ext cx="5807034" cy="2256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직사각형 7">
            <a:extLst>
              <a:ext uri="{FF2B5EF4-FFF2-40B4-BE49-F238E27FC236}">
                <a16:creationId xmlns:a16="http://schemas.microsoft.com/office/drawing/2014/main" id="{BE1CF22D-EA21-6A46-999E-D951591BFA52}"/>
              </a:ext>
            </a:extLst>
          </p:cNvPr>
          <p:cNvSpPr/>
          <p:nvPr/>
        </p:nvSpPr>
        <p:spPr>
          <a:xfrm>
            <a:off x="1403275" y="5384249"/>
            <a:ext cx="5689005" cy="27699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 err="1"/>
              <a:t>mousePressed</a:t>
            </a:r>
            <a:r>
              <a:rPr lang="en-US" altLang="ko-KR" sz="1200" dirty="0"/>
              <a:t>(), </a:t>
            </a:r>
            <a:r>
              <a:rPr lang="en-US" altLang="ko-KR" sz="1200" dirty="0" err="1"/>
              <a:t>mouseReleased</a:t>
            </a:r>
            <a:r>
              <a:rPr lang="en-US" altLang="ko-KR" sz="1200" dirty="0"/>
              <a:t>(), </a:t>
            </a:r>
            <a:r>
              <a:rPr lang="en-US" altLang="ko-KR" sz="1200" dirty="0" err="1"/>
              <a:t>mouseClicked</a:t>
            </a:r>
            <a:r>
              <a:rPr lang="en-US" altLang="ko-KR" sz="1200" dirty="0"/>
              <a:t>()</a:t>
            </a:r>
            <a:endParaRPr lang="ko-KR" altLang="en-US" sz="1200" dirty="0"/>
          </a:p>
        </p:txBody>
      </p:sp>
      <p:sp>
        <p:nvSpPr>
          <p:cNvPr id="14" name="직사각형 6">
            <a:extLst>
              <a:ext uri="{FF2B5EF4-FFF2-40B4-BE49-F238E27FC236}">
                <a16:creationId xmlns:a16="http://schemas.microsoft.com/office/drawing/2014/main" id="{8DBF039B-1A91-C44B-928C-3DAC1702B02A}"/>
              </a:ext>
            </a:extLst>
          </p:cNvPr>
          <p:cNvSpPr/>
          <p:nvPr/>
        </p:nvSpPr>
        <p:spPr>
          <a:xfrm>
            <a:off x="1403648" y="6104329"/>
            <a:ext cx="6408712" cy="27699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/>
              <a:t>mousePressed(), </a:t>
            </a:r>
            <a:r>
              <a:rPr lang="en-US" altLang="ko-KR" sz="1200" dirty="0">
                <a:solidFill>
                  <a:srgbClr val="C00000"/>
                </a:solidFill>
              </a:rPr>
              <a:t>mouseDragged(), mouseDragged(),..., mouseDragged()</a:t>
            </a:r>
            <a:r>
              <a:rPr lang="en-US" altLang="ko-KR" sz="1200" dirty="0"/>
              <a:t>, mouseReleased()</a:t>
            </a:r>
            <a:endParaRPr lang="ko-KR" altLang="en-US" sz="1200" strike="sngStrike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821588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05A07-3352-8E49-A2F3-1C3007D1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020" y="523613"/>
            <a:ext cx="10427960" cy="758922"/>
          </a:xfrm>
        </p:spPr>
        <p:txBody>
          <a:bodyPr>
            <a:normAutofit/>
          </a:bodyPr>
          <a:lstStyle/>
          <a:p>
            <a:r>
              <a:rPr lang="ko-KR" altLang="en-US" dirty="0"/>
              <a:t>마우스 </a:t>
            </a:r>
            <a:r>
              <a:rPr lang="ko-KR" altLang="en-US" dirty="0" err="1"/>
              <a:t>리스너</a:t>
            </a:r>
            <a:r>
              <a:rPr lang="ko-KR" altLang="en-US" dirty="0"/>
              <a:t> 달기와 </a:t>
            </a:r>
            <a:r>
              <a:rPr lang="en-US" altLang="ko-KR" dirty="0" err="1"/>
              <a:t>MouseEvent</a:t>
            </a:r>
            <a:r>
              <a:rPr lang="en-US" altLang="ko-KR" dirty="0"/>
              <a:t> </a:t>
            </a:r>
            <a:r>
              <a:rPr lang="ko-KR" altLang="en-US" dirty="0"/>
              <a:t>객체 활용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015CB0-5687-FD4A-9F77-CBC63DE77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2020" y="1520043"/>
            <a:ext cx="10427960" cy="4814344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마우스 </a:t>
            </a:r>
            <a:r>
              <a:rPr lang="ko-KR" altLang="en-US" sz="2000" dirty="0" err="1"/>
              <a:t>리스너</a:t>
            </a:r>
            <a:r>
              <a:rPr lang="ko-KR" altLang="en-US" sz="2000" dirty="0"/>
              <a:t> 달기</a:t>
            </a:r>
            <a:endParaRPr lang="en-US" altLang="ko-KR" sz="2000" dirty="0"/>
          </a:p>
          <a:p>
            <a:pPr lvl="2"/>
            <a:r>
              <a:rPr lang="ko-KR" altLang="en-US" sz="1400" dirty="0"/>
              <a:t>마우스 </a:t>
            </a:r>
            <a:r>
              <a:rPr lang="ko-KR" altLang="en-US" sz="1400" dirty="0" err="1"/>
              <a:t>리스너는</a:t>
            </a:r>
            <a:r>
              <a:rPr lang="ko-KR" altLang="en-US" sz="1400" dirty="0"/>
              <a:t> 컴포넌트에 다음과 같이 등록</a:t>
            </a:r>
            <a:endParaRPr lang="en-US" altLang="ko-KR" sz="1400" dirty="0"/>
          </a:p>
          <a:p>
            <a:pPr marL="457200" lvl="2" indent="0">
              <a:buNone/>
            </a:pPr>
            <a:endParaRPr lang="en-US" altLang="ko-KR" sz="1400" dirty="0"/>
          </a:p>
          <a:p>
            <a:pPr lvl="2"/>
            <a:r>
              <a:rPr lang="ko-KR" altLang="en-US" sz="1400" dirty="0"/>
              <a:t>컴포넌트가 마우스 </a:t>
            </a:r>
            <a:r>
              <a:rPr lang="ko-KR" altLang="en-US" sz="1400" dirty="0" err="1"/>
              <a:t>무브</a:t>
            </a:r>
            <a:r>
              <a:rPr lang="en-US" altLang="ko-KR" sz="1400" dirty="0"/>
              <a:t>(</a:t>
            </a:r>
            <a:r>
              <a:rPr lang="en-US" altLang="ko-KR" sz="1400" dirty="0" err="1"/>
              <a:t>mouseMoved</a:t>
            </a:r>
            <a:r>
              <a:rPr lang="en-US" altLang="ko-KR" sz="1400" dirty="0"/>
              <a:t>())</a:t>
            </a:r>
            <a:r>
              <a:rPr lang="ko-KR" altLang="en-US" sz="1400" dirty="0"/>
              <a:t>나 마우스 </a:t>
            </a:r>
            <a:r>
              <a:rPr lang="ko-KR" altLang="en-US" sz="1400" dirty="0" err="1"/>
              <a:t>드래깅</a:t>
            </a:r>
            <a:r>
              <a:rPr lang="en-US" altLang="ko-KR" sz="1400" dirty="0"/>
              <a:t>(</a:t>
            </a:r>
            <a:r>
              <a:rPr lang="en-US" altLang="ko-KR" sz="1400" dirty="0" err="1"/>
              <a:t>mouseDraggecd</a:t>
            </a:r>
            <a:r>
              <a:rPr lang="en-US" altLang="ko-KR" sz="1400" dirty="0"/>
              <a:t>())</a:t>
            </a:r>
            <a:r>
              <a:rPr lang="ko-KR" altLang="en-US" sz="1400" dirty="0"/>
              <a:t>을 함께 처리하고자 하면</a:t>
            </a:r>
            <a:r>
              <a:rPr lang="en-US" altLang="ko-KR" sz="1400" dirty="0"/>
              <a:t>, </a:t>
            </a:r>
            <a:r>
              <a:rPr lang="ko-KR" altLang="en-US" sz="1400" dirty="0"/>
              <a:t> </a:t>
            </a:r>
            <a:r>
              <a:rPr lang="en-US" altLang="ko-KR" sz="1400" dirty="0" err="1"/>
              <a:t>MouseMotion</a:t>
            </a:r>
            <a:r>
              <a:rPr lang="en-US" altLang="ko-KR" sz="1400" dirty="0"/>
              <a:t> </a:t>
            </a:r>
            <a:r>
              <a:rPr lang="ko-KR" altLang="en-US" sz="1400" dirty="0" err="1"/>
              <a:t>리스너</a:t>
            </a:r>
            <a:r>
              <a:rPr lang="ko-KR" altLang="en-US" sz="1400" dirty="0"/>
              <a:t> 따로 등록</a:t>
            </a:r>
            <a:endParaRPr lang="en-US" altLang="ko-KR" sz="1400" dirty="0"/>
          </a:p>
          <a:p>
            <a:pPr marL="228600" lvl="1" indent="0">
              <a:buNone/>
            </a:pPr>
            <a:endParaRPr lang="en-US" altLang="ko-KR" sz="1400" dirty="0"/>
          </a:p>
          <a:p>
            <a:r>
              <a:rPr lang="en-US" altLang="ko-KR" sz="2000" dirty="0" err="1"/>
              <a:t>MouseEvent</a:t>
            </a:r>
            <a:r>
              <a:rPr lang="en-US" altLang="ko-KR" sz="2000" dirty="0"/>
              <a:t> </a:t>
            </a:r>
            <a:r>
              <a:rPr lang="ko-KR" altLang="en-US" sz="2000" dirty="0"/>
              <a:t>객체 활용</a:t>
            </a:r>
            <a:endParaRPr lang="en-US" altLang="ko-KR" sz="2000" dirty="0"/>
          </a:p>
          <a:p>
            <a:pPr lvl="1"/>
            <a:r>
              <a:rPr lang="ko-KR" altLang="en-US" sz="1800" dirty="0"/>
              <a:t>마우스 포인터의 위치</a:t>
            </a:r>
            <a:r>
              <a:rPr lang="en-US" altLang="ko-KR" sz="1800" dirty="0"/>
              <a:t>, </a:t>
            </a:r>
            <a:r>
              <a:rPr lang="ko-KR" altLang="en-US" sz="1800" dirty="0"/>
              <a:t>컴포넌트 내 상대 위치</a:t>
            </a:r>
            <a:endParaRPr lang="en-US" altLang="ko-KR" sz="1800" dirty="0"/>
          </a:p>
          <a:p>
            <a:pPr lvl="2"/>
            <a:r>
              <a:rPr lang="en-US" altLang="ko-KR" sz="1400" dirty="0" err="1"/>
              <a:t>int</a:t>
            </a:r>
            <a:r>
              <a:rPr lang="en-US" altLang="ko-KR" sz="1400" dirty="0"/>
              <a:t> </a:t>
            </a:r>
            <a:r>
              <a:rPr lang="en-US" altLang="ko-KR" sz="1400" dirty="0" err="1"/>
              <a:t>getX</a:t>
            </a:r>
            <a:r>
              <a:rPr lang="en-US" altLang="ko-KR" sz="1400" dirty="0"/>
              <a:t>(), 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</a:t>
            </a:r>
            <a:r>
              <a:rPr lang="en-US" altLang="ko-KR" sz="1400" dirty="0" err="1"/>
              <a:t>getY</a:t>
            </a:r>
            <a:r>
              <a:rPr lang="en-US" altLang="ko-KR" sz="1400" dirty="0"/>
              <a:t>()</a:t>
            </a:r>
          </a:p>
          <a:p>
            <a:pPr marL="228600" lvl="1" indent="0">
              <a:buNone/>
            </a:pPr>
            <a:endParaRPr lang="en-US" altLang="ko-KR" sz="1800" dirty="0"/>
          </a:p>
          <a:p>
            <a:pPr lvl="1"/>
            <a:r>
              <a:rPr lang="ko-KR" altLang="en-US" sz="1800" dirty="0"/>
              <a:t>마우스 클릭 횟수</a:t>
            </a:r>
            <a:endParaRPr lang="en-US" altLang="ko-KR" sz="1800" dirty="0"/>
          </a:p>
          <a:p>
            <a:pPr lvl="2"/>
            <a:r>
              <a:rPr lang="en-US" altLang="ko-KR" sz="1400" dirty="0" err="1"/>
              <a:t>int</a:t>
            </a:r>
            <a:r>
              <a:rPr lang="en-US" altLang="ko-KR" sz="1400" dirty="0"/>
              <a:t> </a:t>
            </a:r>
            <a:r>
              <a:rPr lang="en-US" altLang="ko-KR" sz="1400" dirty="0" err="1"/>
              <a:t>getClickCount</a:t>
            </a:r>
            <a:r>
              <a:rPr lang="en-US" altLang="ko-KR" sz="1400" dirty="0"/>
              <a:t>()</a:t>
            </a:r>
          </a:p>
        </p:txBody>
      </p:sp>
      <p:sp>
        <p:nvSpPr>
          <p:cNvPr id="4" name="직사각형 4">
            <a:extLst>
              <a:ext uri="{FF2B5EF4-FFF2-40B4-BE49-F238E27FC236}">
                <a16:creationId xmlns:a16="http://schemas.microsoft.com/office/drawing/2014/main" id="{859D0EF8-21E8-F64E-82C6-BA6AB4B612BE}"/>
              </a:ext>
            </a:extLst>
          </p:cNvPr>
          <p:cNvSpPr/>
          <p:nvPr/>
        </p:nvSpPr>
        <p:spPr>
          <a:xfrm>
            <a:off x="1619671" y="2242123"/>
            <a:ext cx="5760639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 err="1"/>
              <a:t>component.</a:t>
            </a:r>
            <a:r>
              <a:rPr lang="en-US" altLang="ko-KR" sz="1400" b="1" dirty="0" err="1"/>
              <a:t>addMouseListener</a:t>
            </a:r>
            <a:r>
              <a:rPr lang="en-US" altLang="ko-KR" sz="1400" dirty="0"/>
              <a:t>(</a:t>
            </a:r>
            <a:r>
              <a:rPr lang="en-US" altLang="ko-KR" sz="1400" dirty="0" err="1"/>
              <a:t>myMouseListener</a:t>
            </a:r>
            <a:r>
              <a:rPr lang="en-US" altLang="ko-KR" sz="1400" dirty="0"/>
              <a:t>);</a:t>
            </a:r>
            <a:endParaRPr lang="ko-KR" altLang="en-US" sz="1400" dirty="0"/>
          </a:p>
        </p:txBody>
      </p:sp>
      <p:sp>
        <p:nvSpPr>
          <p:cNvPr id="5" name="직사각형 5">
            <a:extLst>
              <a:ext uri="{FF2B5EF4-FFF2-40B4-BE49-F238E27FC236}">
                <a16:creationId xmlns:a16="http://schemas.microsoft.com/office/drawing/2014/main" id="{C2B46685-DF15-C745-A448-24BA191DDF10}"/>
              </a:ext>
            </a:extLst>
          </p:cNvPr>
          <p:cNvSpPr/>
          <p:nvPr/>
        </p:nvSpPr>
        <p:spPr>
          <a:xfrm>
            <a:off x="1623700" y="3144973"/>
            <a:ext cx="5756611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 err="1"/>
              <a:t>component.</a:t>
            </a:r>
            <a:r>
              <a:rPr lang="en-US" altLang="ko-KR" sz="1400" b="1" dirty="0" err="1"/>
              <a:t>addMouseMotionListener</a:t>
            </a:r>
            <a:r>
              <a:rPr lang="en-US" altLang="ko-KR" sz="1400" dirty="0"/>
              <a:t>(</a:t>
            </a:r>
            <a:r>
              <a:rPr lang="en-US" altLang="ko-KR" sz="1400" dirty="0" err="1"/>
              <a:t>myMouseMotionListener</a:t>
            </a:r>
            <a:r>
              <a:rPr lang="en-US" altLang="ko-KR" sz="1400" dirty="0"/>
              <a:t>);</a:t>
            </a:r>
            <a:endParaRPr lang="ko-KR" altLang="en-US" sz="1400" dirty="0"/>
          </a:p>
        </p:txBody>
      </p:sp>
      <p:sp>
        <p:nvSpPr>
          <p:cNvPr id="6" name="직사각형 6">
            <a:extLst>
              <a:ext uri="{FF2B5EF4-FFF2-40B4-BE49-F238E27FC236}">
                <a16:creationId xmlns:a16="http://schemas.microsoft.com/office/drawing/2014/main" id="{9DA5B607-DB61-BC4C-8606-ACA937217E5E}"/>
              </a:ext>
            </a:extLst>
          </p:cNvPr>
          <p:cNvSpPr/>
          <p:nvPr/>
        </p:nvSpPr>
        <p:spPr>
          <a:xfrm>
            <a:off x="3506024" y="4308101"/>
            <a:ext cx="3960440" cy="83099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public void </a:t>
            </a:r>
            <a:r>
              <a:rPr lang="en-US" altLang="ko-KR" sz="1200" dirty="0" err="1"/>
              <a:t>mousePressed</a:t>
            </a:r>
            <a:r>
              <a:rPr lang="en-US" altLang="ko-KR" sz="1200" dirty="0"/>
              <a:t>(</a:t>
            </a:r>
            <a:r>
              <a:rPr lang="en-US" altLang="ko-KR" sz="1200" dirty="0" err="1"/>
              <a:t>MouseEvent</a:t>
            </a:r>
            <a:r>
              <a:rPr lang="en-US" altLang="ko-KR" sz="1200" dirty="0"/>
              <a:t> e) {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x = </a:t>
            </a:r>
            <a:r>
              <a:rPr lang="en-US" altLang="ko-KR" sz="1200" b="1" dirty="0" err="1"/>
              <a:t>e.getX</a:t>
            </a:r>
            <a:r>
              <a:rPr lang="en-US" altLang="ko-KR" sz="1200" b="1" dirty="0"/>
              <a:t>()</a:t>
            </a:r>
            <a:r>
              <a:rPr lang="en-US" altLang="ko-KR" sz="1200" dirty="0"/>
              <a:t>; // </a:t>
            </a:r>
            <a:r>
              <a:rPr lang="ko-KR" altLang="en-US" sz="1200" dirty="0"/>
              <a:t>마우스가 눌러진 </a:t>
            </a:r>
            <a:r>
              <a:rPr lang="en-US" altLang="ko-KR" sz="1200" dirty="0"/>
              <a:t>x </a:t>
            </a:r>
            <a:r>
              <a:rPr lang="ko-KR" altLang="en-US" sz="1200" dirty="0"/>
              <a:t>좌표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y = </a:t>
            </a:r>
            <a:r>
              <a:rPr lang="en-US" altLang="ko-KR" sz="1200" b="1" dirty="0" err="1"/>
              <a:t>e.getY</a:t>
            </a:r>
            <a:r>
              <a:rPr lang="en-US" altLang="ko-KR" sz="1200" b="1" dirty="0"/>
              <a:t>()</a:t>
            </a:r>
            <a:r>
              <a:rPr lang="en-US" altLang="ko-KR" sz="1200" dirty="0"/>
              <a:t>; // </a:t>
            </a:r>
            <a:r>
              <a:rPr lang="ko-KR" altLang="en-US" sz="1200" dirty="0"/>
              <a:t>마우스가 눌러진 </a:t>
            </a:r>
            <a:r>
              <a:rPr lang="en-US" altLang="ko-KR" sz="1200" dirty="0"/>
              <a:t>y </a:t>
            </a:r>
            <a:r>
              <a:rPr lang="ko-KR" altLang="en-US" sz="1200" dirty="0"/>
              <a:t>좌표</a:t>
            </a:r>
          </a:p>
          <a:p>
            <a:pPr defTabSz="180000"/>
            <a:r>
              <a:rPr lang="en-US" altLang="ko-KR" sz="1200" dirty="0"/>
              <a:t>}</a:t>
            </a:r>
            <a:endParaRPr lang="ko-KR" altLang="en-US" sz="1200" dirty="0"/>
          </a:p>
        </p:txBody>
      </p:sp>
      <p:sp>
        <p:nvSpPr>
          <p:cNvPr id="7" name="직사각형 7">
            <a:extLst>
              <a:ext uri="{FF2B5EF4-FFF2-40B4-BE49-F238E27FC236}">
                <a16:creationId xmlns:a16="http://schemas.microsoft.com/office/drawing/2014/main" id="{6BE6C7A2-83A8-AF43-95CD-D47DF7D9356D}"/>
              </a:ext>
            </a:extLst>
          </p:cNvPr>
          <p:cNvSpPr/>
          <p:nvPr/>
        </p:nvSpPr>
        <p:spPr>
          <a:xfrm>
            <a:off x="3506024" y="5357309"/>
            <a:ext cx="3960440" cy="101566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public void </a:t>
            </a:r>
            <a:r>
              <a:rPr lang="en-US" altLang="ko-KR" sz="1200" dirty="0" err="1"/>
              <a:t>mouseClicked</a:t>
            </a:r>
            <a:r>
              <a:rPr lang="en-US" altLang="ko-KR" sz="1200" dirty="0"/>
              <a:t>(</a:t>
            </a:r>
            <a:r>
              <a:rPr lang="en-US" altLang="ko-KR" sz="1200" dirty="0" err="1"/>
              <a:t>MouseEvent</a:t>
            </a:r>
            <a:r>
              <a:rPr lang="en-US" altLang="ko-KR" sz="1200" dirty="0"/>
              <a:t> e) {</a:t>
            </a:r>
          </a:p>
          <a:p>
            <a:pPr defTabSz="180000"/>
            <a:r>
              <a:rPr lang="en-US" altLang="ko-KR" sz="1200" dirty="0"/>
              <a:t>	if(</a:t>
            </a:r>
            <a:r>
              <a:rPr lang="en-US" altLang="ko-KR" sz="1200" b="1" dirty="0" err="1"/>
              <a:t>e.getClickCount</a:t>
            </a:r>
            <a:r>
              <a:rPr lang="en-US" altLang="ko-KR" sz="1200" b="1" dirty="0"/>
              <a:t>()</a:t>
            </a:r>
            <a:r>
              <a:rPr lang="en-US" altLang="ko-KR" sz="1200" dirty="0"/>
              <a:t> == 2) {</a:t>
            </a:r>
          </a:p>
          <a:p>
            <a:pPr defTabSz="180000"/>
            <a:r>
              <a:rPr lang="en-US" altLang="ko-KR" sz="1200" dirty="0"/>
              <a:t>		... // </a:t>
            </a:r>
            <a:r>
              <a:rPr lang="ko-KR" altLang="en-US" sz="1200" dirty="0"/>
              <a:t>더블클릭 처리 루틴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dirty="0"/>
              <a:t>}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00981309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05A07-3352-8E49-A2F3-1C3007D1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020" y="132684"/>
            <a:ext cx="10427960" cy="758922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마우스 이벤트 처리 예 </a:t>
            </a:r>
            <a:r>
              <a:rPr lang="en-US" altLang="ko-KR" dirty="0"/>
              <a:t>:</a:t>
            </a:r>
            <a:br>
              <a:rPr lang="en-US" altLang="ko-KR" dirty="0"/>
            </a:br>
            <a:r>
              <a:rPr lang="en-US" altLang="ko-KR" dirty="0" err="1"/>
              <a:t>MouseListener</a:t>
            </a:r>
            <a:r>
              <a:rPr lang="ko-KR" altLang="en-US" dirty="0"/>
              <a:t>와 </a:t>
            </a:r>
            <a:r>
              <a:rPr lang="en-US" altLang="ko-KR" dirty="0" err="1"/>
              <a:t>MouseMotionListener</a:t>
            </a:r>
            <a:r>
              <a:rPr lang="en-US" altLang="ko-KR" dirty="0"/>
              <a:t> </a:t>
            </a:r>
            <a:endParaRPr lang="en-US" dirty="0"/>
          </a:p>
        </p:txBody>
      </p:sp>
      <p:sp>
        <p:nvSpPr>
          <p:cNvPr id="4" name="직사각형 4">
            <a:extLst>
              <a:ext uri="{FF2B5EF4-FFF2-40B4-BE49-F238E27FC236}">
                <a16:creationId xmlns:a16="http://schemas.microsoft.com/office/drawing/2014/main" id="{2ADF870D-D5A2-1941-8815-65D1ED00C738}"/>
              </a:ext>
            </a:extLst>
          </p:cNvPr>
          <p:cNvSpPr/>
          <p:nvPr/>
        </p:nvSpPr>
        <p:spPr>
          <a:xfrm>
            <a:off x="1095776" y="1028916"/>
            <a:ext cx="4687507" cy="547842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import </a:t>
            </a:r>
            <a:r>
              <a:rPr lang="en-US" altLang="ko-KR" sz="1400" dirty="0" err="1"/>
              <a:t>javax.swing</a:t>
            </a:r>
            <a:r>
              <a:rPr lang="en-US" altLang="ko-KR" sz="1400" dirty="0"/>
              <a:t>.*;</a:t>
            </a:r>
          </a:p>
          <a:p>
            <a:pPr defTabSz="180000"/>
            <a:r>
              <a:rPr lang="en-US" altLang="ko-KR" sz="1400" dirty="0"/>
              <a:t>import </a:t>
            </a:r>
            <a:r>
              <a:rPr lang="en-US" altLang="ko-KR" sz="1400" dirty="0" err="1"/>
              <a:t>java.awt.event</a:t>
            </a:r>
            <a:r>
              <a:rPr lang="en-US" altLang="ko-KR" sz="1400" dirty="0"/>
              <a:t>.*;</a:t>
            </a:r>
          </a:p>
          <a:p>
            <a:pPr defTabSz="180000"/>
            <a:r>
              <a:rPr lang="en-US" altLang="ko-KR" sz="1400" dirty="0"/>
              <a:t>import </a:t>
            </a:r>
            <a:r>
              <a:rPr lang="en-US" altLang="ko-KR" sz="1400" dirty="0" err="1"/>
              <a:t>java.awt</a:t>
            </a:r>
            <a:r>
              <a:rPr lang="en-US" altLang="ko-KR" sz="1400" dirty="0"/>
              <a:t>.*;</a:t>
            </a:r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dirty="0"/>
              <a:t>public class </a:t>
            </a:r>
            <a:r>
              <a:rPr lang="en-US" altLang="ko-KR" sz="1400" dirty="0" err="1"/>
              <a:t>MouseEventAllEx</a:t>
            </a:r>
            <a:r>
              <a:rPr lang="en-US" altLang="ko-KR" sz="1400" dirty="0"/>
              <a:t> extends </a:t>
            </a:r>
            <a:r>
              <a:rPr lang="en-US" altLang="ko-KR" sz="1400" dirty="0" err="1"/>
              <a:t>JFrame</a:t>
            </a:r>
            <a:r>
              <a:rPr lang="en-US" altLang="ko-KR" sz="1400" dirty="0"/>
              <a:t> {</a:t>
            </a:r>
          </a:p>
          <a:p>
            <a:pPr defTabSz="180000"/>
            <a:r>
              <a:rPr lang="en-US" altLang="ko-KR" sz="1400" dirty="0"/>
              <a:t>	private </a:t>
            </a:r>
            <a:r>
              <a:rPr lang="en-US" altLang="ko-KR" sz="1400" b="1" dirty="0"/>
              <a:t>JLabel la = new JLabel(" Move Me"); </a:t>
            </a:r>
            <a:endParaRPr lang="ko-KR" altLang="en-US" sz="1400" b="1" dirty="0"/>
          </a:p>
          <a:p>
            <a:pPr defTabSz="180000"/>
            <a:r>
              <a:rPr lang="en-US" altLang="ko-KR" sz="1400" dirty="0"/>
              <a:t>	</a:t>
            </a:r>
          </a:p>
          <a:p>
            <a:pPr defTabSz="180000"/>
            <a:r>
              <a:rPr lang="en-US" altLang="ko-KR" sz="1400" dirty="0"/>
              <a:t>	public MouseEventAllEx() {</a:t>
            </a:r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dirty="0" err="1"/>
              <a:t>setTitle</a:t>
            </a:r>
            <a:r>
              <a:rPr lang="en-US" altLang="ko-KR" sz="1400" dirty="0"/>
              <a:t>("</a:t>
            </a:r>
            <a:r>
              <a:rPr lang="en-US" altLang="ko-KR" sz="1400" dirty="0" err="1"/>
              <a:t>MouseListener</a:t>
            </a:r>
            <a:r>
              <a:rPr lang="ko-KR" altLang="en-US" sz="1400" dirty="0"/>
              <a:t>와 </a:t>
            </a:r>
            <a:r>
              <a:rPr lang="en-US" altLang="ko-KR" sz="1400" dirty="0" err="1"/>
              <a:t>MouseMotionListener</a:t>
            </a:r>
            <a:r>
              <a:rPr lang="en-US" altLang="ko-KR" sz="1400" dirty="0"/>
              <a:t> </a:t>
            </a:r>
            <a:r>
              <a:rPr lang="ko-KR" altLang="en-US" sz="1400" dirty="0"/>
              <a:t>예제</a:t>
            </a:r>
            <a:r>
              <a:rPr lang="en-US" altLang="ko-KR" sz="1400" dirty="0"/>
              <a:t>");</a:t>
            </a:r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dirty="0" err="1"/>
              <a:t>setDefaultCloseOperation</a:t>
            </a:r>
            <a:r>
              <a:rPr lang="en-US" altLang="ko-KR" sz="1400" dirty="0"/>
              <a:t>(</a:t>
            </a:r>
            <a:r>
              <a:rPr lang="en-US" altLang="ko-KR" sz="1400" dirty="0" err="1"/>
              <a:t>JFrame.EXIT_ON_CLOSE</a:t>
            </a:r>
            <a:r>
              <a:rPr lang="en-US" altLang="ko-KR" sz="1400" dirty="0"/>
              <a:t>);</a:t>
            </a:r>
          </a:p>
          <a:p>
            <a:pPr defTabSz="180000"/>
            <a:r>
              <a:rPr lang="en-US" altLang="ko-KR" sz="1400" dirty="0"/>
              <a:t>		Container c = </a:t>
            </a:r>
            <a:r>
              <a:rPr lang="en-US" altLang="ko-KR" sz="1400" dirty="0" err="1"/>
              <a:t>getContentPane</a:t>
            </a:r>
            <a:r>
              <a:rPr lang="en-US" altLang="ko-KR" sz="1400" dirty="0"/>
              <a:t>();</a:t>
            </a:r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b="1" dirty="0" err="1"/>
              <a:t>MyMouseListener</a:t>
            </a:r>
            <a:r>
              <a:rPr lang="en-US" altLang="ko-KR" sz="1400" b="1" dirty="0"/>
              <a:t> listener = </a:t>
            </a:r>
          </a:p>
          <a:p>
            <a:pPr defTabSz="180000"/>
            <a:r>
              <a:rPr lang="en-US" altLang="ko-KR" sz="1400" b="1" dirty="0"/>
              <a:t>										new </a:t>
            </a:r>
            <a:r>
              <a:rPr lang="en-US" altLang="ko-KR" sz="1400" b="1" dirty="0" err="1"/>
              <a:t>MyMouseListener</a:t>
            </a:r>
            <a:r>
              <a:rPr lang="en-US" altLang="ko-KR" sz="1400" b="1" dirty="0"/>
              <a:t>(); 			</a:t>
            </a:r>
          </a:p>
          <a:p>
            <a:pPr defTabSz="180000"/>
            <a:r>
              <a:rPr lang="en-US" altLang="ko-KR" sz="1400" b="1" dirty="0"/>
              <a:t>		</a:t>
            </a:r>
            <a:r>
              <a:rPr lang="en-US" altLang="ko-KR" sz="1400" b="1" dirty="0" err="1"/>
              <a:t>c.addMouseListener</a:t>
            </a:r>
            <a:r>
              <a:rPr lang="en-US" altLang="ko-KR" sz="1400" b="1" dirty="0"/>
              <a:t>(listener); </a:t>
            </a:r>
            <a:endParaRPr lang="ko-KR" altLang="en-US" sz="1400" b="1" dirty="0"/>
          </a:p>
          <a:p>
            <a:pPr defTabSz="180000"/>
            <a:r>
              <a:rPr lang="en-US" altLang="ko-KR" sz="1400" b="1" dirty="0"/>
              <a:t>		</a:t>
            </a:r>
            <a:r>
              <a:rPr lang="en-US" altLang="ko-KR" sz="1400" b="1" dirty="0" err="1"/>
              <a:t>c.addMouseMotionListener</a:t>
            </a:r>
            <a:r>
              <a:rPr lang="en-US" altLang="ko-KR" sz="1400" b="1" dirty="0"/>
              <a:t>(listener); </a:t>
            </a:r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dirty="0" err="1"/>
              <a:t>c.setLayout</a:t>
            </a:r>
            <a:r>
              <a:rPr lang="en-US" altLang="ko-KR" sz="1400" dirty="0"/>
              <a:t>(null);</a:t>
            </a:r>
          </a:p>
          <a:p>
            <a:pPr defTabSz="180000"/>
            <a:r>
              <a:rPr lang="en-US" altLang="ko-KR" sz="1400" dirty="0"/>
              <a:t>		</a:t>
            </a:r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dirty="0" err="1"/>
              <a:t>la.setSize</a:t>
            </a:r>
            <a:r>
              <a:rPr lang="en-US" altLang="ko-KR" sz="1400" dirty="0"/>
              <a:t>(80,20);</a:t>
            </a:r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dirty="0" err="1"/>
              <a:t>la.setLocation</a:t>
            </a:r>
            <a:r>
              <a:rPr lang="en-US" altLang="ko-KR" sz="1400" dirty="0"/>
              <a:t>(100,80);</a:t>
            </a:r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dirty="0" err="1"/>
              <a:t>c.add</a:t>
            </a:r>
            <a:r>
              <a:rPr lang="en-US" altLang="ko-KR" sz="1400" dirty="0"/>
              <a:t>(la); // </a:t>
            </a:r>
            <a:r>
              <a:rPr lang="ko-KR" altLang="en-US" sz="1400" dirty="0"/>
              <a:t>레이블 컴포넌트 삽입</a:t>
            </a:r>
            <a:endParaRPr lang="en-US" altLang="ko-KR" sz="1400" dirty="0"/>
          </a:p>
          <a:p>
            <a:pPr defTabSz="180000"/>
            <a:endParaRPr lang="ko-KR" altLang="en-US" sz="1400" dirty="0"/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dirty="0" err="1"/>
              <a:t>setSize</a:t>
            </a:r>
            <a:r>
              <a:rPr lang="en-US" altLang="ko-KR" sz="1400" dirty="0"/>
              <a:t>(300,200);</a:t>
            </a:r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dirty="0" err="1"/>
              <a:t>setVisible</a:t>
            </a:r>
            <a:r>
              <a:rPr lang="en-US" altLang="ko-KR" sz="1400" dirty="0"/>
              <a:t>(true);</a:t>
            </a:r>
          </a:p>
          <a:p>
            <a:pPr defTabSz="180000"/>
            <a:r>
              <a:rPr lang="en-US" altLang="ko-KR" sz="1400" dirty="0"/>
              <a:t>	}</a:t>
            </a:r>
          </a:p>
        </p:txBody>
      </p:sp>
      <p:sp>
        <p:nvSpPr>
          <p:cNvPr id="5" name="직사각형 3">
            <a:extLst>
              <a:ext uri="{FF2B5EF4-FFF2-40B4-BE49-F238E27FC236}">
                <a16:creationId xmlns:a16="http://schemas.microsoft.com/office/drawing/2014/main" id="{509DC7DF-8C01-E542-BD75-AA110D284650}"/>
              </a:ext>
            </a:extLst>
          </p:cNvPr>
          <p:cNvSpPr/>
          <p:nvPr/>
        </p:nvSpPr>
        <p:spPr>
          <a:xfrm>
            <a:off x="6270174" y="924356"/>
            <a:ext cx="4564796" cy="61863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/>
              <a:t>class </a:t>
            </a:r>
            <a:r>
              <a:rPr lang="en-US" altLang="ko-KR" sz="1200" b="1" dirty="0" err="1"/>
              <a:t>MyMouseListener</a:t>
            </a:r>
            <a:r>
              <a:rPr lang="en-US" altLang="ko-KR" sz="1200" b="1" dirty="0"/>
              <a:t> implements </a:t>
            </a:r>
            <a:r>
              <a:rPr lang="en-US" altLang="ko-KR" sz="1200" b="1" dirty="0" err="1"/>
              <a:t>MouseListener</a:t>
            </a:r>
            <a:r>
              <a:rPr lang="en-US" altLang="ko-KR" sz="1200" b="1" dirty="0"/>
              <a:t>, 							</a:t>
            </a:r>
            <a:r>
              <a:rPr lang="en-US" altLang="ko-KR" sz="1200" b="1" dirty="0" err="1"/>
              <a:t>MouseMotionListener</a:t>
            </a:r>
            <a:r>
              <a:rPr lang="en-US" altLang="ko-KR" sz="1200" b="1" dirty="0"/>
              <a:t>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/>
              <a:t>		public void </a:t>
            </a:r>
            <a:r>
              <a:rPr lang="en-US" altLang="ko-KR" sz="1200" b="1" dirty="0" err="1"/>
              <a:t>mousePressed</a:t>
            </a:r>
            <a:r>
              <a:rPr lang="en-US" altLang="ko-KR" sz="1200" dirty="0"/>
              <a:t>(</a:t>
            </a:r>
            <a:r>
              <a:rPr lang="en-US" altLang="ko-KR" sz="1200" dirty="0" err="1"/>
              <a:t>MouseEvent</a:t>
            </a:r>
            <a:r>
              <a:rPr lang="en-US" altLang="ko-KR" sz="1200" dirty="0"/>
              <a:t> e) {</a:t>
            </a:r>
          </a:p>
          <a:p>
            <a:pPr defTabSz="180000"/>
            <a:r>
              <a:rPr lang="en-US" altLang="ko-KR" sz="1200" dirty="0"/>
              <a:t>			</a:t>
            </a:r>
            <a:r>
              <a:rPr lang="en-US" altLang="ko-KR" sz="1200" dirty="0" err="1"/>
              <a:t>la.setLocation</a:t>
            </a:r>
            <a:r>
              <a:rPr lang="en-US" altLang="ko-KR" sz="1200" dirty="0"/>
              <a:t>(</a:t>
            </a:r>
            <a:r>
              <a:rPr lang="en-US" altLang="ko-KR" sz="1200" dirty="0" err="1"/>
              <a:t>e.getX</a:t>
            </a:r>
            <a:r>
              <a:rPr lang="en-US" altLang="ko-KR" sz="1200" dirty="0"/>
              <a:t>(), </a:t>
            </a:r>
            <a:r>
              <a:rPr lang="en-US" altLang="ko-KR" sz="1200" dirty="0" err="1"/>
              <a:t>e.getY</a:t>
            </a:r>
            <a:r>
              <a:rPr lang="en-US" altLang="ko-KR" sz="1200" dirty="0"/>
              <a:t>()); </a:t>
            </a:r>
            <a:endParaRPr lang="ko-KR" altLang="en-US" sz="1200" dirty="0"/>
          </a:p>
          <a:p>
            <a:pPr defTabSz="180000"/>
            <a:r>
              <a:rPr lang="en-US" altLang="ko-KR" sz="1200" dirty="0"/>
              <a:t>			</a:t>
            </a:r>
            <a:r>
              <a:rPr lang="en-US" altLang="ko-KR" sz="1200" dirty="0" err="1"/>
              <a:t>setTitle</a:t>
            </a:r>
            <a:r>
              <a:rPr lang="en-US" altLang="ko-KR" sz="1200" dirty="0"/>
              <a:t>("</a:t>
            </a:r>
            <a:r>
              <a:rPr lang="en-US" altLang="ko-KR" sz="1200" dirty="0" err="1"/>
              <a:t>mousePressed</a:t>
            </a:r>
            <a:r>
              <a:rPr lang="en-US" altLang="ko-KR" sz="1200" dirty="0"/>
              <a:t>("+</a:t>
            </a:r>
            <a:r>
              <a:rPr lang="en-US" altLang="ko-KR" sz="1200" dirty="0" err="1"/>
              <a:t>e.getX</a:t>
            </a:r>
            <a:r>
              <a:rPr lang="en-US" altLang="ko-KR" sz="1200" dirty="0"/>
              <a:t>()+","+</a:t>
            </a:r>
            <a:r>
              <a:rPr lang="en-US" altLang="ko-KR" sz="1200" dirty="0" err="1"/>
              <a:t>e.getY</a:t>
            </a:r>
            <a:r>
              <a:rPr lang="en-US" altLang="ko-KR" sz="1200" dirty="0"/>
              <a:t>()+")"); </a:t>
            </a:r>
            <a:endParaRPr lang="ko-KR" altLang="en-US" sz="1200" dirty="0"/>
          </a:p>
          <a:p>
            <a:pPr defTabSz="180000"/>
            <a:r>
              <a:rPr lang="en-US" altLang="ko-KR" sz="1200" dirty="0"/>
              <a:t>		}</a:t>
            </a:r>
          </a:p>
          <a:p>
            <a:pPr defTabSz="180000"/>
            <a:r>
              <a:rPr lang="en-US" altLang="ko-KR" sz="1200" dirty="0"/>
              <a:t>		public void </a:t>
            </a:r>
            <a:r>
              <a:rPr lang="en-US" altLang="ko-KR" sz="1200" b="1" dirty="0" err="1"/>
              <a:t>mouseReleased</a:t>
            </a:r>
            <a:r>
              <a:rPr lang="en-US" altLang="ko-KR" sz="1200" dirty="0"/>
              <a:t>(</a:t>
            </a:r>
            <a:r>
              <a:rPr lang="en-US" altLang="ko-KR" sz="1200" dirty="0" err="1"/>
              <a:t>MouseEvent</a:t>
            </a:r>
            <a:r>
              <a:rPr lang="en-US" altLang="ko-KR" sz="1200" dirty="0"/>
              <a:t> e) {</a:t>
            </a:r>
          </a:p>
          <a:p>
            <a:pPr defTabSz="180000"/>
            <a:r>
              <a:rPr lang="en-US" altLang="ko-KR" sz="1200" dirty="0"/>
              <a:t>			</a:t>
            </a:r>
            <a:r>
              <a:rPr lang="en-US" altLang="ko-KR" sz="1200" dirty="0" err="1"/>
              <a:t>la.setLocation</a:t>
            </a:r>
            <a:r>
              <a:rPr lang="en-US" altLang="ko-KR" sz="1200" dirty="0"/>
              <a:t>(</a:t>
            </a:r>
            <a:r>
              <a:rPr lang="en-US" altLang="ko-KR" sz="1200" dirty="0" err="1"/>
              <a:t>e.getX</a:t>
            </a:r>
            <a:r>
              <a:rPr lang="en-US" altLang="ko-KR" sz="1200" dirty="0"/>
              <a:t>(), </a:t>
            </a:r>
            <a:r>
              <a:rPr lang="en-US" altLang="ko-KR" sz="1200" dirty="0" err="1"/>
              <a:t>e.getY</a:t>
            </a:r>
            <a:r>
              <a:rPr lang="en-US" altLang="ko-KR" sz="1200" dirty="0"/>
              <a:t>()); </a:t>
            </a:r>
            <a:endParaRPr lang="ko-KR" altLang="en-US" sz="1200" dirty="0"/>
          </a:p>
          <a:p>
            <a:pPr defTabSz="180000"/>
            <a:r>
              <a:rPr lang="en-US" altLang="ko-KR" sz="1200" dirty="0"/>
              <a:t>			</a:t>
            </a:r>
            <a:r>
              <a:rPr lang="en-US" altLang="ko-KR" sz="1200" dirty="0" err="1"/>
              <a:t>setTitle</a:t>
            </a:r>
            <a:r>
              <a:rPr lang="en-US" altLang="ko-KR" sz="1200" dirty="0"/>
              <a:t>("</a:t>
            </a:r>
            <a:r>
              <a:rPr lang="en-US" altLang="ko-KR" sz="1200" dirty="0" err="1"/>
              <a:t>mouseReleased</a:t>
            </a:r>
            <a:r>
              <a:rPr lang="en-US" altLang="ko-KR" sz="1200" dirty="0"/>
              <a:t>("+</a:t>
            </a:r>
            <a:r>
              <a:rPr lang="en-US" altLang="ko-KR" sz="1200" dirty="0" err="1"/>
              <a:t>e.getX</a:t>
            </a:r>
            <a:r>
              <a:rPr lang="en-US" altLang="ko-KR" sz="1200" dirty="0"/>
              <a:t>()+","+</a:t>
            </a:r>
            <a:r>
              <a:rPr lang="en-US" altLang="ko-KR" sz="1200" dirty="0" err="1"/>
              <a:t>e.getY</a:t>
            </a:r>
            <a:r>
              <a:rPr lang="en-US" altLang="ko-KR" sz="1200" dirty="0"/>
              <a:t>()+")"); </a:t>
            </a:r>
            <a:endParaRPr lang="ko-KR" altLang="en-US" sz="1200" dirty="0"/>
          </a:p>
          <a:p>
            <a:pPr defTabSz="180000"/>
            <a:r>
              <a:rPr lang="en-US" altLang="ko-KR" sz="1200" dirty="0"/>
              <a:t>		}</a:t>
            </a:r>
          </a:p>
          <a:p>
            <a:pPr defTabSz="180000"/>
            <a:r>
              <a:rPr lang="en-US" altLang="ko-KR" sz="1200" dirty="0"/>
              <a:t>		public void </a:t>
            </a:r>
            <a:r>
              <a:rPr lang="en-US" altLang="ko-KR" sz="1200" b="1" dirty="0" err="1"/>
              <a:t>mouseClicked</a:t>
            </a:r>
            <a:r>
              <a:rPr lang="en-US" altLang="ko-KR" sz="1200" dirty="0"/>
              <a:t>(</a:t>
            </a:r>
            <a:r>
              <a:rPr lang="en-US" altLang="ko-KR" sz="1200" dirty="0" err="1"/>
              <a:t>MouseEvent</a:t>
            </a:r>
            <a:r>
              <a:rPr lang="en-US" altLang="ko-KR" sz="1200" dirty="0"/>
              <a:t> e) {}</a:t>
            </a:r>
          </a:p>
          <a:p>
            <a:pPr defTabSz="180000"/>
            <a:r>
              <a:rPr lang="en-US" altLang="ko-KR" sz="1200" dirty="0"/>
              <a:t>		public void </a:t>
            </a:r>
            <a:r>
              <a:rPr lang="en-US" altLang="ko-KR" sz="1200" dirty="0" err="1"/>
              <a:t>mouseEntered</a:t>
            </a:r>
            <a:r>
              <a:rPr lang="en-US" altLang="ko-KR" sz="1200" dirty="0"/>
              <a:t>(</a:t>
            </a:r>
            <a:r>
              <a:rPr lang="en-US" altLang="ko-KR" sz="1200" dirty="0" err="1"/>
              <a:t>MouseEvent</a:t>
            </a:r>
            <a:r>
              <a:rPr lang="en-US" altLang="ko-KR" sz="1200" dirty="0"/>
              <a:t> e) {</a:t>
            </a:r>
          </a:p>
          <a:p>
            <a:pPr defTabSz="180000"/>
            <a:r>
              <a:rPr lang="en-US" altLang="ko-KR" sz="1200" dirty="0"/>
              <a:t>			Component comp = (Component)</a:t>
            </a:r>
            <a:r>
              <a:rPr lang="en-US" altLang="ko-KR" sz="1200" dirty="0" err="1"/>
              <a:t>e.getSource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/>
              <a:t>			</a:t>
            </a:r>
            <a:r>
              <a:rPr lang="en-US" altLang="ko-KR" sz="1200" dirty="0" err="1"/>
              <a:t>comp.setBackground</a:t>
            </a:r>
            <a:r>
              <a:rPr lang="en-US" altLang="ko-KR" sz="1200" dirty="0"/>
              <a:t>(</a:t>
            </a:r>
            <a:r>
              <a:rPr lang="en-US" altLang="ko-KR" sz="1200" dirty="0" err="1"/>
              <a:t>Color.CYAN</a:t>
            </a:r>
            <a:r>
              <a:rPr lang="en-US" altLang="ko-KR" sz="1200" dirty="0"/>
              <a:t>);</a:t>
            </a:r>
            <a:endParaRPr lang="ko-KR" altLang="en-US" sz="1200" dirty="0"/>
          </a:p>
          <a:p>
            <a:pPr defTabSz="180000"/>
            <a:r>
              <a:rPr lang="en-US" altLang="ko-KR" sz="1200" dirty="0"/>
              <a:t>		}</a:t>
            </a:r>
          </a:p>
          <a:p>
            <a:pPr defTabSz="180000"/>
            <a:r>
              <a:rPr lang="en-US" altLang="ko-KR" sz="1200" dirty="0"/>
              <a:t>		public void </a:t>
            </a:r>
            <a:r>
              <a:rPr lang="en-US" altLang="ko-KR" sz="1200" b="1" dirty="0" err="1"/>
              <a:t>mouseExited</a:t>
            </a:r>
            <a:r>
              <a:rPr lang="en-US" altLang="ko-KR" sz="1200" dirty="0"/>
              <a:t>(</a:t>
            </a:r>
            <a:r>
              <a:rPr lang="en-US" altLang="ko-KR" sz="1200" dirty="0" err="1"/>
              <a:t>MouseEvent</a:t>
            </a:r>
            <a:r>
              <a:rPr lang="en-US" altLang="ko-KR" sz="1200" dirty="0"/>
              <a:t> e) {</a:t>
            </a:r>
          </a:p>
          <a:p>
            <a:pPr defTabSz="180000"/>
            <a:r>
              <a:rPr lang="en-US" altLang="ko-KR" sz="1200" dirty="0"/>
              <a:t>			Component comp = (Component)</a:t>
            </a:r>
            <a:r>
              <a:rPr lang="en-US" altLang="ko-KR" sz="1200" dirty="0" err="1"/>
              <a:t>e.getSource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/>
              <a:t>			comp.setBackground(Color.YELLOW);</a:t>
            </a:r>
          </a:p>
          <a:p>
            <a:pPr defTabSz="180000"/>
            <a:r>
              <a:rPr lang="en-US" altLang="ko-KR" sz="1200" dirty="0"/>
              <a:t>			setTitle("mouseExited("+e.getX()+","+e.getY()+")");</a:t>
            </a:r>
            <a:endParaRPr lang="ko-KR" altLang="en-US" sz="1200" dirty="0"/>
          </a:p>
          <a:p>
            <a:pPr defTabSz="180000"/>
            <a:r>
              <a:rPr lang="en-US" altLang="ko-KR" sz="1200" dirty="0"/>
              <a:t>		}</a:t>
            </a:r>
          </a:p>
          <a:p>
            <a:pPr defTabSz="180000"/>
            <a:r>
              <a:rPr lang="en-US" altLang="ko-KR" sz="1200" dirty="0"/>
              <a:t>		public void </a:t>
            </a:r>
            <a:r>
              <a:rPr lang="en-US" altLang="ko-KR" sz="1200" b="1" dirty="0" err="1"/>
              <a:t>mouseDragged</a:t>
            </a:r>
            <a:r>
              <a:rPr lang="en-US" altLang="ko-KR" sz="1200" dirty="0"/>
              <a:t>(</a:t>
            </a:r>
            <a:r>
              <a:rPr lang="en-US" altLang="ko-KR" sz="1200" dirty="0" err="1"/>
              <a:t>MouseEvent</a:t>
            </a:r>
            <a:r>
              <a:rPr lang="en-US" altLang="ko-KR" sz="1200" dirty="0"/>
              <a:t> e) { </a:t>
            </a:r>
            <a:endParaRPr lang="ko-KR" altLang="en-US" sz="1200" dirty="0"/>
          </a:p>
          <a:p>
            <a:pPr defTabSz="180000"/>
            <a:r>
              <a:rPr lang="en-US" altLang="ko-KR" sz="1200" dirty="0"/>
              <a:t>			</a:t>
            </a:r>
            <a:r>
              <a:rPr lang="en-US" altLang="ko-KR" sz="1200" dirty="0" err="1"/>
              <a:t>la.setLocation</a:t>
            </a:r>
            <a:r>
              <a:rPr lang="en-US" altLang="ko-KR" sz="1200" dirty="0"/>
              <a:t>(</a:t>
            </a:r>
            <a:r>
              <a:rPr lang="en-US" altLang="ko-KR" sz="1200" dirty="0" err="1"/>
              <a:t>e.getX</a:t>
            </a:r>
            <a:r>
              <a:rPr lang="en-US" altLang="ko-KR" sz="1200" dirty="0"/>
              <a:t>(), </a:t>
            </a:r>
            <a:r>
              <a:rPr lang="en-US" altLang="ko-KR" sz="1200" dirty="0" err="1"/>
              <a:t>e.getY</a:t>
            </a:r>
            <a:r>
              <a:rPr lang="en-US" altLang="ko-KR" sz="1200" dirty="0"/>
              <a:t>());</a:t>
            </a:r>
          </a:p>
          <a:p>
            <a:pPr defTabSz="180000"/>
            <a:r>
              <a:rPr lang="en-US" altLang="ko-KR" sz="1200" dirty="0"/>
              <a:t>			</a:t>
            </a:r>
            <a:r>
              <a:rPr lang="en-US" altLang="ko-KR" sz="1200" dirty="0" err="1"/>
              <a:t>setTitle</a:t>
            </a:r>
            <a:r>
              <a:rPr lang="en-US" altLang="ko-KR" sz="1200" dirty="0"/>
              <a:t>("</a:t>
            </a:r>
            <a:r>
              <a:rPr lang="en-US" altLang="ko-KR" sz="1200" dirty="0" err="1"/>
              <a:t>mouseDragged</a:t>
            </a:r>
            <a:r>
              <a:rPr lang="en-US" altLang="ko-KR" sz="1200" dirty="0"/>
              <a:t>("+</a:t>
            </a:r>
            <a:r>
              <a:rPr lang="en-US" altLang="ko-KR" sz="1200" dirty="0" err="1"/>
              <a:t>e.getX</a:t>
            </a:r>
            <a:r>
              <a:rPr lang="en-US" altLang="ko-KR" sz="1200" dirty="0"/>
              <a:t>()+","+</a:t>
            </a:r>
            <a:r>
              <a:rPr lang="en-US" altLang="ko-KR" sz="1200" dirty="0" err="1"/>
              <a:t>e.getY</a:t>
            </a:r>
            <a:r>
              <a:rPr lang="en-US" altLang="ko-KR" sz="1200" dirty="0"/>
              <a:t>()+")"); </a:t>
            </a:r>
            <a:endParaRPr lang="ko-KR" altLang="en-US" sz="1200" dirty="0"/>
          </a:p>
          <a:p>
            <a:pPr defTabSz="180000"/>
            <a:r>
              <a:rPr lang="en-US" altLang="ko-KR" sz="1200" dirty="0"/>
              <a:t>		}</a:t>
            </a:r>
          </a:p>
          <a:p>
            <a:pPr defTabSz="180000"/>
            <a:r>
              <a:rPr lang="en-US" altLang="ko-KR" sz="1200" dirty="0"/>
              <a:t>		public void </a:t>
            </a:r>
            <a:r>
              <a:rPr lang="en-US" altLang="ko-KR" sz="1200" b="1" dirty="0" err="1"/>
              <a:t>mouseMoved</a:t>
            </a:r>
            <a:r>
              <a:rPr lang="en-US" altLang="ko-KR" sz="1200" dirty="0"/>
              <a:t>(</a:t>
            </a:r>
            <a:r>
              <a:rPr lang="en-US" altLang="ko-KR" sz="1200" dirty="0" err="1"/>
              <a:t>MouseEvent</a:t>
            </a:r>
            <a:r>
              <a:rPr lang="en-US" altLang="ko-KR" sz="1200" dirty="0"/>
              <a:t> e) { </a:t>
            </a:r>
            <a:endParaRPr lang="ko-KR" altLang="en-US" sz="1200" dirty="0"/>
          </a:p>
          <a:p>
            <a:pPr defTabSz="180000"/>
            <a:r>
              <a:rPr lang="en-US" altLang="ko-KR" sz="1200" dirty="0"/>
              <a:t>			</a:t>
            </a:r>
            <a:r>
              <a:rPr lang="en-US" altLang="ko-KR" sz="1200" dirty="0" err="1"/>
              <a:t>la.setLocation</a:t>
            </a:r>
            <a:r>
              <a:rPr lang="en-US" altLang="ko-KR" sz="1200" dirty="0"/>
              <a:t>(</a:t>
            </a:r>
            <a:r>
              <a:rPr lang="en-US" altLang="ko-KR" sz="1200" dirty="0" err="1"/>
              <a:t>e.getX</a:t>
            </a:r>
            <a:r>
              <a:rPr lang="en-US" altLang="ko-KR" sz="1200" dirty="0"/>
              <a:t>(), </a:t>
            </a:r>
            <a:r>
              <a:rPr lang="en-US" altLang="ko-KR" sz="1200" dirty="0" err="1"/>
              <a:t>e.getY</a:t>
            </a:r>
            <a:r>
              <a:rPr lang="en-US" altLang="ko-KR" sz="1200" dirty="0"/>
              <a:t>());</a:t>
            </a:r>
          </a:p>
          <a:p>
            <a:pPr defTabSz="180000"/>
            <a:r>
              <a:rPr lang="en-US" altLang="ko-KR" sz="1200" dirty="0"/>
              <a:t>			</a:t>
            </a:r>
            <a:r>
              <a:rPr lang="en-US" altLang="ko-KR" sz="1200" dirty="0" err="1"/>
              <a:t>setTitle</a:t>
            </a:r>
            <a:r>
              <a:rPr lang="en-US" altLang="ko-KR" sz="1200" dirty="0"/>
              <a:t>("</a:t>
            </a:r>
            <a:r>
              <a:rPr lang="en-US" altLang="ko-KR" sz="1200" dirty="0" err="1"/>
              <a:t>mouseMoved</a:t>
            </a:r>
            <a:r>
              <a:rPr lang="en-US" altLang="ko-KR" sz="1200" dirty="0"/>
              <a:t> ("+</a:t>
            </a:r>
            <a:r>
              <a:rPr lang="en-US" altLang="ko-KR" sz="1200" dirty="0" err="1"/>
              <a:t>e.getX</a:t>
            </a:r>
            <a:r>
              <a:rPr lang="en-US" altLang="ko-KR" sz="1200" dirty="0"/>
              <a:t>()+","+</a:t>
            </a:r>
            <a:r>
              <a:rPr lang="en-US" altLang="ko-KR" sz="1200" dirty="0" err="1"/>
              <a:t>e.getY</a:t>
            </a:r>
            <a:r>
              <a:rPr lang="en-US" altLang="ko-KR" sz="1200" dirty="0"/>
              <a:t>()+")"); </a:t>
            </a:r>
            <a:endParaRPr lang="ko-KR" altLang="en-US" sz="1200" dirty="0"/>
          </a:p>
          <a:p>
            <a:pPr defTabSz="180000"/>
            <a:r>
              <a:rPr lang="en-US" altLang="ko-KR" sz="1200" dirty="0"/>
              <a:t>		}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dirty="0"/>
              <a:t>	public static void main(String 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pPr defTabSz="180000"/>
            <a:r>
              <a:rPr lang="en-US" altLang="ko-KR" sz="1200" dirty="0"/>
              <a:t>		new </a:t>
            </a:r>
            <a:r>
              <a:rPr lang="en-US" altLang="ko-KR" sz="1200" dirty="0" err="1"/>
              <a:t>MouseEventAllEx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dirty="0"/>
              <a:t>}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38270116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05A07-3352-8E49-A2F3-1C3007D1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020" y="523613"/>
            <a:ext cx="10427960" cy="758922"/>
          </a:xfrm>
        </p:spPr>
        <p:txBody>
          <a:bodyPr>
            <a:normAutofit/>
          </a:bodyPr>
          <a:lstStyle/>
          <a:p>
            <a:r>
              <a:rPr lang="ko-KR" altLang="en-US" dirty="0"/>
              <a:t>마우스 이벤트 처리 실행</a:t>
            </a:r>
            <a:endParaRPr lang="en-US" dirty="0"/>
          </a:p>
        </p:txBody>
      </p:sp>
      <p:pic>
        <p:nvPicPr>
          <p:cNvPr id="4" name="그림 38">
            <a:extLst>
              <a:ext uri="{FF2B5EF4-FFF2-40B4-BE49-F238E27FC236}">
                <a16:creationId xmlns:a16="http://schemas.microsoft.com/office/drawing/2014/main" id="{36A1BE84-6010-CB41-A256-A1C66AAC78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1909" y="4384966"/>
            <a:ext cx="2644047" cy="1666044"/>
          </a:xfrm>
          <a:prstGeom prst="rect">
            <a:avLst/>
          </a:prstGeom>
        </p:spPr>
      </p:pic>
      <p:pic>
        <p:nvPicPr>
          <p:cNvPr id="5" name="그림 36">
            <a:extLst>
              <a:ext uri="{FF2B5EF4-FFF2-40B4-BE49-F238E27FC236}">
                <a16:creationId xmlns:a16="http://schemas.microsoft.com/office/drawing/2014/main" id="{7B6CA37B-8204-2B49-B6CD-20C1228480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3557" y="4352575"/>
            <a:ext cx="2659129" cy="1675548"/>
          </a:xfrm>
          <a:prstGeom prst="rect">
            <a:avLst/>
          </a:prstGeom>
        </p:spPr>
      </p:pic>
      <p:pic>
        <p:nvPicPr>
          <p:cNvPr id="6" name="그림 35">
            <a:extLst>
              <a:ext uri="{FF2B5EF4-FFF2-40B4-BE49-F238E27FC236}">
                <a16:creationId xmlns:a16="http://schemas.microsoft.com/office/drawing/2014/main" id="{2E0C839F-A267-E745-806E-2430CF97DE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2645" y="1928878"/>
            <a:ext cx="2640442" cy="1663773"/>
          </a:xfrm>
          <a:prstGeom prst="rect">
            <a:avLst/>
          </a:prstGeom>
        </p:spPr>
      </p:pic>
      <p:pic>
        <p:nvPicPr>
          <p:cNvPr id="7" name="그림 34">
            <a:extLst>
              <a:ext uri="{FF2B5EF4-FFF2-40B4-BE49-F238E27FC236}">
                <a16:creationId xmlns:a16="http://schemas.microsoft.com/office/drawing/2014/main" id="{491710AE-4F05-C447-B328-DB05D8AF66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5555" y="1908160"/>
            <a:ext cx="2616785" cy="1648866"/>
          </a:xfrm>
          <a:prstGeom prst="rect">
            <a:avLst/>
          </a:prstGeom>
        </p:spPr>
      </p:pic>
      <p:pic>
        <p:nvPicPr>
          <p:cNvPr id="8" name="그림 33">
            <a:extLst>
              <a:ext uri="{FF2B5EF4-FFF2-40B4-BE49-F238E27FC236}">
                <a16:creationId xmlns:a16="http://schemas.microsoft.com/office/drawing/2014/main" id="{8F0D3A70-E7EF-2641-8661-40CFFCF4CA2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4030" y="1928878"/>
            <a:ext cx="2621926" cy="165210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DAB8162-EB29-B642-B487-84C0D25552F3}"/>
              </a:ext>
            </a:extLst>
          </p:cNvPr>
          <p:cNvSpPr txBox="1"/>
          <p:nvPr/>
        </p:nvSpPr>
        <p:spPr>
          <a:xfrm>
            <a:off x="2538992" y="3567362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초기화면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95FF16-F57E-E049-ACFF-4EEF5A7E3C66}"/>
              </a:ext>
            </a:extLst>
          </p:cNvPr>
          <p:cNvSpPr txBox="1"/>
          <p:nvPr/>
        </p:nvSpPr>
        <p:spPr>
          <a:xfrm>
            <a:off x="4934733" y="3707385"/>
            <a:ext cx="27027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/>
              <a:t>mouseEntered</a:t>
            </a:r>
            <a:r>
              <a:rPr lang="en-US" altLang="ko-KR" sz="1200" dirty="0"/>
              <a:t>()</a:t>
            </a:r>
            <a:r>
              <a:rPr lang="ko-KR" altLang="en-US" sz="1200" dirty="0"/>
              <a:t>에 의해 배경색 변경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마우스 버튼이 눌러진 순간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415CC67-7DD6-FD41-BD98-B096C4EF28E3}"/>
              </a:ext>
            </a:extLst>
          </p:cNvPr>
          <p:cNvSpPr txBox="1"/>
          <p:nvPr/>
        </p:nvSpPr>
        <p:spPr>
          <a:xfrm>
            <a:off x="7895977" y="3741807"/>
            <a:ext cx="25571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눌러진 마우스 버튼이 떼어진 순간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95201AC-7B86-2447-B45C-0BC3F0B5EEED}"/>
              </a:ext>
            </a:extLst>
          </p:cNvPr>
          <p:cNvSpPr txBox="1"/>
          <p:nvPr/>
        </p:nvSpPr>
        <p:spPr>
          <a:xfrm>
            <a:off x="5182090" y="6113265"/>
            <a:ext cx="18325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/>
              <a:t>마우스가 </a:t>
            </a:r>
            <a:r>
              <a:rPr lang="ko-KR" altLang="en-US" sz="1200" dirty="0" err="1"/>
              <a:t>컨텐트팬</a:t>
            </a:r>
            <a:r>
              <a:rPr lang="ko-KR" altLang="en-US" sz="1200" dirty="0"/>
              <a:t> 위에</a:t>
            </a:r>
            <a:endParaRPr lang="en-US" altLang="ko-KR" sz="1200" dirty="0"/>
          </a:p>
          <a:p>
            <a:pPr algn="ctr"/>
            <a:r>
              <a:rPr lang="ko-KR" altLang="en-US" sz="1200" dirty="0"/>
              <a:t>이동하는 동안</a:t>
            </a:r>
            <a:endParaRPr lang="en-US" altLang="ko-KR" sz="1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ECD3E20-399D-F24A-9846-A28B998FCEF9}"/>
              </a:ext>
            </a:extLst>
          </p:cNvPr>
          <p:cNvSpPr txBox="1"/>
          <p:nvPr/>
        </p:nvSpPr>
        <p:spPr>
          <a:xfrm>
            <a:off x="2131235" y="6124299"/>
            <a:ext cx="18870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/>
              <a:t>마우스가 </a:t>
            </a:r>
            <a:r>
              <a:rPr lang="ko-KR" altLang="en-US" sz="1200" dirty="0" err="1"/>
              <a:t>컨텐트팬</a:t>
            </a:r>
            <a:r>
              <a:rPr lang="ko-KR" altLang="en-US" sz="1200" dirty="0"/>
              <a:t> 위에 </a:t>
            </a:r>
            <a:endParaRPr lang="en-US" altLang="ko-KR" sz="1200" dirty="0"/>
          </a:p>
          <a:p>
            <a:pPr algn="ctr"/>
            <a:r>
              <a:rPr lang="ko-KR" altLang="en-US" sz="1200" dirty="0" err="1"/>
              <a:t>드래깅하는</a:t>
            </a:r>
            <a:r>
              <a:rPr lang="ko-KR" altLang="en-US" sz="1200" dirty="0"/>
              <a:t> 동안</a:t>
            </a:r>
            <a:endParaRPr lang="en-US" altLang="ko-KR" sz="12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571FEC7-FFFC-FF44-835B-08E401FEEFCC}"/>
              </a:ext>
            </a:extLst>
          </p:cNvPr>
          <p:cNvSpPr txBox="1"/>
          <p:nvPr/>
        </p:nvSpPr>
        <p:spPr>
          <a:xfrm>
            <a:off x="7774516" y="6122993"/>
            <a:ext cx="25558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/>
              <a:t>마우스가 </a:t>
            </a:r>
            <a:r>
              <a:rPr lang="ko-KR" altLang="en-US" sz="1200" dirty="0" err="1"/>
              <a:t>컨텐트팬을</a:t>
            </a:r>
            <a:r>
              <a:rPr lang="ko-KR" altLang="en-US" sz="1200" dirty="0"/>
              <a:t> 벗어나면</a:t>
            </a:r>
            <a:endParaRPr lang="en-US" altLang="ko-KR" sz="1200" dirty="0"/>
          </a:p>
          <a:p>
            <a:pPr algn="ctr"/>
            <a:r>
              <a:rPr lang="en-US" altLang="ko-KR" sz="1200" dirty="0" err="1"/>
              <a:t>mouseExited</a:t>
            </a:r>
            <a:r>
              <a:rPr lang="en-US" altLang="ko-KR" sz="1200" dirty="0"/>
              <a:t>()</a:t>
            </a:r>
            <a:r>
              <a:rPr lang="ko-KR" altLang="en-US" sz="1200" dirty="0"/>
              <a:t>에 의해 배경색 변경</a:t>
            </a:r>
          </a:p>
        </p:txBody>
      </p:sp>
      <p:cxnSp>
        <p:nvCxnSpPr>
          <p:cNvPr id="15" name="직선 연결선 15">
            <a:extLst>
              <a:ext uri="{FF2B5EF4-FFF2-40B4-BE49-F238E27FC236}">
                <a16:creationId xmlns:a16="http://schemas.microsoft.com/office/drawing/2014/main" id="{67D40897-F20F-FE46-BD4F-04DC5955280C}"/>
              </a:ext>
            </a:extLst>
          </p:cNvPr>
          <p:cNvCxnSpPr/>
          <p:nvPr/>
        </p:nvCxnSpPr>
        <p:spPr>
          <a:xfrm>
            <a:off x="4620538" y="2298328"/>
            <a:ext cx="648971" cy="158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6">
            <a:extLst>
              <a:ext uri="{FF2B5EF4-FFF2-40B4-BE49-F238E27FC236}">
                <a16:creationId xmlns:a16="http://schemas.microsoft.com/office/drawing/2014/main" id="{8B710F83-FFB1-9A48-BA28-0478B594AC2D}"/>
              </a:ext>
            </a:extLst>
          </p:cNvPr>
          <p:cNvCxnSpPr/>
          <p:nvPr/>
        </p:nvCxnSpPr>
        <p:spPr>
          <a:xfrm rot="5400000">
            <a:off x="4625773" y="2226890"/>
            <a:ext cx="715174" cy="79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80B0232D-57E2-8644-9324-6B3E573AE666}"/>
              </a:ext>
            </a:extLst>
          </p:cNvPr>
          <p:cNvSpPr txBox="1"/>
          <p:nvPr/>
        </p:nvSpPr>
        <p:spPr>
          <a:xfrm>
            <a:off x="4482602" y="2103609"/>
            <a:ext cx="572593" cy="24622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rgbClr val="FF0000"/>
                </a:solidFill>
              </a:rPr>
              <a:t>(10,10)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cxnSp>
        <p:nvCxnSpPr>
          <p:cNvPr id="18" name="직선 연결선 21">
            <a:extLst>
              <a:ext uri="{FF2B5EF4-FFF2-40B4-BE49-F238E27FC236}">
                <a16:creationId xmlns:a16="http://schemas.microsoft.com/office/drawing/2014/main" id="{700FAA38-1F56-3247-9773-F9910B5869C7}"/>
              </a:ext>
            </a:extLst>
          </p:cNvPr>
          <p:cNvCxnSpPr/>
          <p:nvPr/>
        </p:nvCxnSpPr>
        <p:spPr>
          <a:xfrm>
            <a:off x="5207812" y="5389766"/>
            <a:ext cx="642942" cy="158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22">
            <a:extLst>
              <a:ext uri="{FF2B5EF4-FFF2-40B4-BE49-F238E27FC236}">
                <a16:creationId xmlns:a16="http://schemas.microsoft.com/office/drawing/2014/main" id="{71A38722-ABAC-554D-B0B9-A14878C1AF37}"/>
              </a:ext>
            </a:extLst>
          </p:cNvPr>
          <p:cNvCxnSpPr/>
          <p:nvPr/>
        </p:nvCxnSpPr>
        <p:spPr>
          <a:xfrm rot="5400000">
            <a:off x="5207018" y="5318328"/>
            <a:ext cx="715174" cy="79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AE6754B1-1BA3-FB48-A4CA-45B5205BFB17}"/>
              </a:ext>
            </a:extLst>
          </p:cNvPr>
          <p:cNvSpPr txBox="1"/>
          <p:nvPr/>
        </p:nvSpPr>
        <p:spPr>
          <a:xfrm>
            <a:off x="4993498" y="5175452"/>
            <a:ext cx="572593" cy="24622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rgbClr val="FF0000"/>
                </a:solidFill>
              </a:rPr>
              <a:t>(80,85)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cxnSp>
        <p:nvCxnSpPr>
          <p:cNvPr id="21" name="직선 연결선 24">
            <a:extLst>
              <a:ext uri="{FF2B5EF4-FFF2-40B4-BE49-F238E27FC236}">
                <a16:creationId xmlns:a16="http://schemas.microsoft.com/office/drawing/2014/main" id="{C1D35BD9-2391-C04E-B558-70BB551A6D21}"/>
              </a:ext>
            </a:extLst>
          </p:cNvPr>
          <p:cNvCxnSpPr/>
          <p:nvPr/>
        </p:nvCxnSpPr>
        <p:spPr>
          <a:xfrm>
            <a:off x="2982815" y="5101734"/>
            <a:ext cx="642942" cy="158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5">
            <a:extLst>
              <a:ext uri="{FF2B5EF4-FFF2-40B4-BE49-F238E27FC236}">
                <a16:creationId xmlns:a16="http://schemas.microsoft.com/office/drawing/2014/main" id="{5AA3D14F-4284-9443-A4D4-ABD7CE4C77D4}"/>
              </a:ext>
            </a:extLst>
          </p:cNvPr>
          <p:cNvCxnSpPr/>
          <p:nvPr/>
        </p:nvCxnSpPr>
        <p:spPr>
          <a:xfrm rot="5400000">
            <a:off x="2982021" y="5030296"/>
            <a:ext cx="715174" cy="79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CBD4F581-A887-C34A-AFF0-F93C5B75B836}"/>
              </a:ext>
            </a:extLst>
          </p:cNvPr>
          <p:cNvSpPr txBox="1"/>
          <p:nvPr/>
        </p:nvSpPr>
        <p:spPr>
          <a:xfrm>
            <a:off x="2682402" y="4887420"/>
            <a:ext cx="688009" cy="24622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rgbClr val="FF0000"/>
                </a:solidFill>
              </a:rPr>
              <a:t>(163, 53)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cxnSp>
        <p:nvCxnSpPr>
          <p:cNvPr id="24" name="직선 연결선 18">
            <a:extLst>
              <a:ext uri="{FF2B5EF4-FFF2-40B4-BE49-F238E27FC236}">
                <a16:creationId xmlns:a16="http://schemas.microsoft.com/office/drawing/2014/main" id="{CFED1BCF-B9E3-0C41-A033-CEC42FC90F19}"/>
              </a:ext>
            </a:extLst>
          </p:cNvPr>
          <p:cNvCxnSpPr/>
          <p:nvPr/>
        </p:nvCxnSpPr>
        <p:spPr>
          <a:xfrm>
            <a:off x="9218217" y="3114331"/>
            <a:ext cx="642942" cy="158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19">
            <a:extLst>
              <a:ext uri="{FF2B5EF4-FFF2-40B4-BE49-F238E27FC236}">
                <a16:creationId xmlns:a16="http://schemas.microsoft.com/office/drawing/2014/main" id="{4A284CBC-4C2E-B246-A948-599DB87F5A15}"/>
              </a:ext>
            </a:extLst>
          </p:cNvPr>
          <p:cNvCxnSpPr/>
          <p:nvPr/>
        </p:nvCxnSpPr>
        <p:spPr>
          <a:xfrm rot="5400000">
            <a:off x="9217423" y="3042893"/>
            <a:ext cx="715174" cy="79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D5B9D803-F89B-9C4F-9DD3-D39A37A9C157}"/>
              </a:ext>
            </a:extLst>
          </p:cNvPr>
          <p:cNvSpPr txBox="1"/>
          <p:nvPr/>
        </p:nvSpPr>
        <p:spPr>
          <a:xfrm>
            <a:off x="8978940" y="2879697"/>
            <a:ext cx="713657" cy="24622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rgbClr val="FF0000"/>
                </a:solidFill>
              </a:rPr>
              <a:t>(195,105)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27" name="모서리가 둥근 사각형 설명선 43">
            <a:extLst>
              <a:ext uri="{FF2B5EF4-FFF2-40B4-BE49-F238E27FC236}">
                <a16:creationId xmlns:a16="http://schemas.microsoft.com/office/drawing/2014/main" id="{1D921AE5-5CA0-4F40-9B4D-01630EBD16EF}"/>
              </a:ext>
            </a:extLst>
          </p:cNvPr>
          <p:cNvSpPr/>
          <p:nvPr/>
        </p:nvSpPr>
        <p:spPr>
          <a:xfrm>
            <a:off x="5787999" y="1382648"/>
            <a:ext cx="1399982" cy="459700"/>
          </a:xfrm>
          <a:prstGeom prst="wedgeRoundRectCallout">
            <a:avLst>
              <a:gd name="adj1" fmla="val -68582"/>
              <a:gd name="adj2" fmla="val 8914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050" dirty="0"/>
              <a:t>마우스 좌표와 이벤트 처리 </a:t>
            </a:r>
            <a:r>
              <a:rPr lang="ko-KR" altLang="en-US" sz="1050" dirty="0" err="1"/>
              <a:t>메소드</a:t>
            </a:r>
            <a:endParaRPr lang="ko-KR" altLang="en-US" sz="1050" dirty="0"/>
          </a:p>
        </p:txBody>
      </p:sp>
      <p:pic>
        <p:nvPicPr>
          <p:cNvPr id="28" name="그림 37">
            <a:extLst>
              <a:ext uri="{FF2B5EF4-FFF2-40B4-BE49-F238E27FC236}">
                <a16:creationId xmlns:a16="http://schemas.microsoft.com/office/drawing/2014/main" id="{9FF7F75E-1A51-6644-B256-9409B1F7E09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9407" y="4401918"/>
            <a:ext cx="2628699" cy="1656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41871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05A07-3352-8E49-A2F3-1C3007D1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020" y="523613"/>
            <a:ext cx="10427960" cy="758922"/>
          </a:xfrm>
        </p:spPr>
        <p:txBody>
          <a:bodyPr/>
          <a:lstStyle/>
          <a:p>
            <a:r>
              <a:rPr lang="en-US" altLang="ko-KR" dirty="0"/>
              <a:t>Key </a:t>
            </a:r>
            <a:r>
              <a:rPr lang="ko-KR" altLang="en-US" dirty="0"/>
              <a:t>이벤트와 포커스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015CB0-5687-FD4A-9F77-CBC63DE77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2020" y="1520042"/>
            <a:ext cx="10427960" cy="4814345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키 입력 시</a:t>
            </a:r>
            <a:r>
              <a:rPr lang="en-US" altLang="ko-KR" sz="2000" dirty="0"/>
              <a:t>, </a:t>
            </a:r>
            <a:r>
              <a:rPr lang="ko-KR" altLang="en-US" sz="2000" dirty="0"/>
              <a:t>다음 세</a:t>
            </a:r>
            <a:r>
              <a:rPr lang="en-US" altLang="ko-KR" sz="2000" dirty="0"/>
              <a:t> </a:t>
            </a:r>
            <a:r>
              <a:rPr lang="ko-KR" altLang="en-US" sz="2000" dirty="0"/>
              <a:t>경우 각각 </a:t>
            </a:r>
            <a:r>
              <a:rPr lang="en-US" altLang="ko-KR" sz="2000" dirty="0"/>
              <a:t>Key </a:t>
            </a:r>
            <a:r>
              <a:rPr lang="ko-KR" altLang="en-US" sz="2000" dirty="0"/>
              <a:t>이벤트 발생</a:t>
            </a:r>
            <a:endParaRPr lang="en-US" altLang="ko-KR" sz="2000" dirty="0"/>
          </a:p>
          <a:p>
            <a:pPr lvl="1"/>
            <a:r>
              <a:rPr lang="ko-KR" altLang="en-US" sz="1800" dirty="0"/>
              <a:t>키를 누르는 순간</a:t>
            </a:r>
            <a:r>
              <a:rPr lang="en-US" altLang="ko-KR" sz="1800" dirty="0"/>
              <a:t> </a:t>
            </a:r>
          </a:p>
          <a:p>
            <a:pPr lvl="1"/>
            <a:r>
              <a:rPr lang="ko-KR" altLang="en-US" sz="1800" dirty="0"/>
              <a:t>누른 키를 떼는 순간</a:t>
            </a:r>
            <a:endParaRPr lang="en-US" altLang="ko-KR" sz="1800" dirty="0"/>
          </a:p>
          <a:p>
            <a:pPr lvl="1"/>
            <a:r>
              <a:rPr lang="ko-KR" altLang="en-US" sz="1800" dirty="0"/>
              <a:t>누른 키를 떼는 순간</a:t>
            </a:r>
            <a:r>
              <a:rPr lang="en-US" altLang="ko-KR" sz="1800" dirty="0"/>
              <a:t>(Unicode </a:t>
            </a:r>
            <a:r>
              <a:rPr lang="ko-KR" altLang="en-US" sz="1800" dirty="0"/>
              <a:t>키의 경우에만</a:t>
            </a:r>
            <a:r>
              <a:rPr lang="en-US" altLang="ko-KR" sz="1800" dirty="0"/>
              <a:t>)</a:t>
            </a:r>
            <a:endParaRPr lang="ko-KR" altLang="en-US" sz="1800" dirty="0"/>
          </a:p>
          <a:p>
            <a:r>
              <a:rPr lang="ko-KR" altLang="en-US" sz="2000" dirty="0"/>
              <a:t>키 이벤트를 받을 수 있는 조건</a:t>
            </a:r>
            <a:endParaRPr lang="en-US" altLang="ko-KR" sz="2000" dirty="0"/>
          </a:p>
          <a:p>
            <a:pPr lvl="1"/>
            <a:r>
              <a:rPr lang="ko-KR" altLang="en-US" sz="1800" dirty="0"/>
              <a:t>모든 컴포넌트</a:t>
            </a:r>
            <a:endParaRPr lang="en-US" altLang="ko-KR" sz="1800" dirty="0"/>
          </a:p>
          <a:p>
            <a:pPr lvl="1"/>
            <a:r>
              <a:rPr lang="ko-KR" altLang="en-US" sz="1800" dirty="0"/>
              <a:t>현재 포커스</a:t>
            </a:r>
            <a:r>
              <a:rPr lang="en-US" altLang="ko-KR" sz="1800" dirty="0"/>
              <a:t>(focus)</a:t>
            </a:r>
            <a:r>
              <a:rPr lang="ko-KR" altLang="en-US" sz="1800" dirty="0" err="1"/>
              <a:t>를</a:t>
            </a:r>
            <a:r>
              <a:rPr lang="ko-KR" altLang="en-US" sz="1800" dirty="0"/>
              <a:t> 가진 컴포넌트가 키 이벤트 독점</a:t>
            </a:r>
            <a:endParaRPr lang="en-US" altLang="ko-KR" sz="1800" dirty="0"/>
          </a:p>
          <a:p>
            <a:r>
              <a:rPr lang="ko-KR" altLang="en-US" sz="2000" dirty="0"/>
              <a:t>포커스</a:t>
            </a:r>
            <a:r>
              <a:rPr lang="en-US" altLang="ko-KR" sz="2000" dirty="0"/>
              <a:t>(focus)</a:t>
            </a:r>
          </a:p>
          <a:p>
            <a:pPr lvl="1"/>
            <a:r>
              <a:rPr lang="ko-KR" altLang="en-US" sz="1800" dirty="0"/>
              <a:t>컴포넌트나 응용프로그램이 키 이벤트를 독점하는 권한</a:t>
            </a:r>
            <a:endParaRPr lang="en-US" altLang="ko-KR" sz="1800" dirty="0"/>
          </a:p>
          <a:p>
            <a:pPr lvl="1"/>
            <a:r>
              <a:rPr lang="ko" altLang="en-US" sz="1800" dirty="0"/>
              <a:t>전체 메소드 중에서 한 개만 설정</a:t>
            </a:r>
            <a:endParaRPr lang="en-US" altLang="ko-KR" sz="1800" dirty="0"/>
          </a:p>
        </p:txBody>
      </p:sp>
    </p:spTree>
    <p:extLst>
      <p:ext uri="{BB962C8B-B14F-4D97-AF65-F5344CB8AC3E}">
        <p14:creationId xmlns:p14="http://schemas.microsoft.com/office/powerpoint/2010/main" val="175725747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05A07-3352-8E49-A2F3-1C3007D1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020" y="523613"/>
            <a:ext cx="10427960" cy="758922"/>
          </a:xfrm>
        </p:spPr>
        <p:txBody>
          <a:bodyPr/>
          <a:lstStyle/>
          <a:p>
            <a:r>
              <a:rPr lang="en-US" altLang="ko-KR" dirty="0" err="1"/>
              <a:t>KeyListener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015CB0-5687-FD4A-9F77-CBC63DE77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2020" y="1520042"/>
            <a:ext cx="10427960" cy="4814345"/>
          </a:xfrm>
        </p:spPr>
        <p:txBody>
          <a:bodyPr/>
          <a:lstStyle/>
          <a:p>
            <a:r>
              <a:rPr lang="ko-KR" altLang="en-US" dirty="0"/>
              <a:t>응용프로그램에서 </a:t>
            </a:r>
            <a:r>
              <a:rPr lang="en-US" altLang="ko-KR" dirty="0" err="1"/>
              <a:t>KeyListener</a:t>
            </a:r>
            <a:r>
              <a:rPr lang="ko-KR" altLang="en-US" dirty="0" err="1"/>
              <a:t>를</a:t>
            </a:r>
            <a:r>
              <a:rPr lang="ko-KR" altLang="en-US" dirty="0"/>
              <a:t> 상속받아 키 </a:t>
            </a:r>
            <a:r>
              <a:rPr lang="ko-KR" altLang="en-US" dirty="0" err="1"/>
              <a:t>리스너</a:t>
            </a:r>
            <a:r>
              <a:rPr lang="ko-KR" altLang="en-US" dirty="0"/>
              <a:t> 구현</a:t>
            </a:r>
            <a:endParaRPr lang="en-US" altLang="ko-KR" dirty="0"/>
          </a:p>
          <a:p>
            <a:r>
              <a:rPr lang="en-US" altLang="ko-KR" dirty="0" err="1"/>
              <a:t>KeyListener</a:t>
            </a:r>
            <a:r>
              <a:rPr lang="ko-KR" altLang="en-US" dirty="0"/>
              <a:t>의 </a:t>
            </a:r>
            <a:r>
              <a:rPr lang="en-US" altLang="ko-KR" dirty="0"/>
              <a:t>3 </a:t>
            </a:r>
            <a:r>
              <a:rPr lang="ko-KR" altLang="en-US" dirty="0"/>
              <a:t>개 </a:t>
            </a:r>
            <a:r>
              <a:rPr lang="ko-KR" altLang="en-US" dirty="0" err="1"/>
              <a:t>메소드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r>
              <a:rPr lang="ko-KR" altLang="en-US" dirty="0"/>
              <a:t>컴포넌트에 키 이벤트 </a:t>
            </a:r>
            <a:r>
              <a:rPr lang="ko-KR" altLang="en-US" dirty="0" err="1"/>
              <a:t>리스너</a:t>
            </a:r>
            <a:r>
              <a:rPr lang="ko-KR" altLang="en-US" dirty="0"/>
              <a:t> 달기</a:t>
            </a:r>
            <a:endParaRPr lang="en-US" altLang="ko-KR" dirty="0"/>
          </a:p>
          <a:p>
            <a:endParaRPr lang="ko-KR" altLang="en-US" dirty="0"/>
          </a:p>
          <a:p>
            <a:endParaRPr 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6EFB8FE1-D7A7-E64C-9448-839A1B5A50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23598" y="2303526"/>
            <a:ext cx="2319029" cy="20905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B8DADA3-8352-BE42-BE36-93E79891FB4B}"/>
              </a:ext>
            </a:extLst>
          </p:cNvPr>
          <p:cNvSpPr txBox="1"/>
          <p:nvPr/>
        </p:nvSpPr>
        <p:spPr>
          <a:xfrm>
            <a:off x="2476358" y="3355729"/>
            <a:ext cx="12347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키를</a:t>
            </a:r>
            <a:r>
              <a:rPr lang="en-US" altLang="ko-KR" sz="1000" dirty="0"/>
              <a:t> </a:t>
            </a:r>
            <a:r>
              <a:rPr lang="ko-KR" altLang="en-US" sz="1000" dirty="0"/>
              <a:t>누르는 순간</a:t>
            </a:r>
            <a:endParaRPr lang="en-US" altLang="ko-KR" sz="1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6C411F-92CB-5543-9499-6D22DD259584}"/>
              </a:ext>
            </a:extLst>
          </p:cNvPr>
          <p:cNvSpPr txBox="1"/>
          <p:nvPr/>
        </p:nvSpPr>
        <p:spPr>
          <a:xfrm>
            <a:off x="5060666" y="2487274"/>
            <a:ext cx="3000396" cy="212365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200" dirty="0"/>
              <a:t>void </a:t>
            </a:r>
            <a:r>
              <a:rPr lang="en-US" altLang="ko-KR" sz="1200" b="1" dirty="0" err="1"/>
              <a:t>keyPressed</a:t>
            </a:r>
            <a:r>
              <a:rPr lang="en-US" altLang="ko-KR" sz="1200" dirty="0"/>
              <a:t>(</a:t>
            </a:r>
            <a:r>
              <a:rPr lang="en-US" altLang="ko-KR" sz="1200" dirty="0" err="1"/>
              <a:t>KeyEvent</a:t>
            </a:r>
            <a:r>
              <a:rPr lang="en-US" altLang="ko-KR" sz="1200" dirty="0"/>
              <a:t> e) {</a:t>
            </a:r>
          </a:p>
          <a:p>
            <a:pPr defTabSz="180000"/>
            <a:r>
              <a:rPr lang="en-US" altLang="ko-KR" sz="1200" dirty="0"/>
              <a:t>	// </a:t>
            </a:r>
            <a:r>
              <a:rPr lang="ko-KR" altLang="en-US" sz="1200" dirty="0"/>
              <a:t>이벤트 처리 루틴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void </a:t>
            </a:r>
            <a:r>
              <a:rPr lang="en-US" altLang="ko-KR" sz="1200" b="1" dirty="0" err="1"/>
              <a:t>keyReleased</a:t>
            </a:r>
            <a:r>
              <a:rPr lang="en-US" altLang="ko-KR" sz="1200" dirty="0"/>
              <a:t>(</a:t>
            </a:r>
            <a:r>
              <a:rPr lang="en-US" altLang="ko-KR" sz="1200" dirty="0" err="1"/>
              <a:t>KeyEvent</a:t>
            </a:r>
            <a:r>
              <a:rPr lang="en-US" altLang="ko-KR" sz="1200" dirty="0"/>
              <a:t> e) {</a:t>
            </a:r>
          </a:p>
          <a:p>
            <a:pPr defTabSz="180000"/>
            <a:r>
              <a:rPr lang="en-US" altLang="ko-KR" sz="1200" dirty="0"/>
              <a:t>	// </a:t>
            </a:r>
            <a:r>
              <a:rPr lang="ko-KR" altLang="en-US" sz="1200" dirty="0"/>
              <a:t>이벤트 처리 루틴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void </a:t>
            </a:r>
            <a:r>
              <a:rPr lang="en-US" altLang="ko-KR" sz="1200" b="1" dirty="0" err="1"/>
              <a:t>keyTyped</a:t>
            </a:r>
            <a:r>
              <a:rPr lang="en-US" altLang="ko-KR" sz="1200" dirty="0"/>
              <a:t>(</a:t>
            </a:r>
            <a:r>
              <a:rPr lang="en-US" altLang="ko-KR" sz="1200" dirty="0" err="1"/>
              <a:t>KeyEvent</a:t>
            </a:r>
            <a:r>
              <a:rPr lang="en-US" altLang="ko-KR" sz="1200" dirty="0"/>
              <a:t> e) {</a:t>
            </a:r>
          </a:p>
          <a:p>
            <a:pPr defTabSz="180000"/>
            <a:r>
              <a:rPr lang="en-US" altLang="ko-KR" sz="1200" dirty="0"/>
              <a:t>	// </a:t>
            </a:r>
            <a:r>
              <a:rPr lang="ko-KR" altLang="en-US" sz="1200" dirty="0"/>
              <a:t>이벤트 처리 루틴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}</a:t>
            </a:r>
            <a:endParaRPr lang="ko-KR" altLang="en-US" sz="1200" dirty="0"/>
          </a:p>
        </p:txBody>
      </p:sp>
      <p:sp>
        <p:nvSpPr>
          <p:cNvPr id="7" name="자유형 6">
            <a:extLst>
              <a:ext uri="{FF2B5EF4-FFF2-40B4-BE49-F238E27FC236}">
                <a16:creationId xmlns:a16="http://schemas.microsoft.com/office/drawing/2014/main" id="{45751278-0C43-2E4C-9182-8F075C3567A9}"/>
              </a:ext>
            </a:extLst>
          </p:cNvPr>
          <p:cNvSpPr/>
          <p:nvPr/>
        </p:nvSpPr>
        <p:spPr>
          <a:xfrm>
            <a:off x="3643306" y="2671509"/>
            <a:ext cx="1504758" cy="1000132"/>
          </a:xfrm>
          <a:custGeom>
            <a:avLst/>
            <a:gdLst>
              <a:gd name="connsiteX0" fmla="*/ 0 w 1847461"/>
              <a:gd name="connsiteY0" fmla="*/ 737118 h 738674"/>
              <a:gd name="connsiteX1" fmla="*/ 363894 w 1847461"/>
              <a:gd name="connsiteY1" fmla="*/ 681135 h 738674"/>
              <a:gd name="connsiteX2" fmla="*/ 765110 w 1847461"/>
              <a:gd name="connsiteY2" fmla="*/ 391886 h 738674"/>
              <a:gd name="connsiteX3" fmla="*/ 1156996 w 1847461"/>
              <a:gd name="connsiteY3" fmla="*/ 93306 h 738674"/>
              <a:gd name="connsiteX4" fmla="*/ 1847461 w 1847461"/>
              <a:gd name="connsiteY4" fmla="*/ 0 h 738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461" h="738674">
                <a:moveTo>
                  <a:pt x="0" y="737118"/>
                </a:moveTo>
                <a:cubicBezTo>
                  <a:pt x="118188" y="737896"/>
                  <a:pt x="236376" y="738674"/>
                  <a:pt x="363894" y="681135"/>
                </a:cubicBezTo>
                <a:cubicBezTo>
                  <a:pt x="491412" y="623596"/>
                  <a:pt x="632926" y="489857"/>
                  <a:pt x="765110" y="391886"/>
                </a:cubicBezTo>
                <a:cubicBezTo>
                  <a:pt x="897294" y="293915"/>
                  <a:pt x="976604" y="158620"/>
                  <a:pt x="1156996" y="93306"/>
                </a:cubicBezTo>
                <a:cubicBezTo>
                  <a:pt x="1337388" y="27992"/>
                  <a:pt x="1592424" y="13996"/>
                  <a:pt x="1847461" y="0"/>
                </a:cubicBezTo>
              </a:path>
            </a:pathLst>
          </a:cu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9B1666-ABBD-8540-A1A8-2BD00C495CBD}"/>
              </a:ext>
            </a:extLst>
          </p:cNvPr>
          <p:cNvSpPr txBox="1"/>
          <p:nvPr/>
        </p:nvSpPr>
        <p:spPr>
          <a:xfrm>
            <a:off x="2476358" y="3715769"/>
            <a:ext cx="14171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누른 키를 떼는 순간</a:t>
            </a:r>
            <a:endParaRPr lang="en-US" altLang="ko-KR" sz="1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B7657C-22AB-3F4A-A04A-85A163397D12}"/>
              </a:ext>
            </a:extLst>
          </p:cNvPr>
          <p:cNvSpPr txBox="1"/>
          <p:nvPr/>
        </p:nvSpPr>
        <p:spPr>
          <a:xfrm>
            <a:off x="2476358" y="4012066"/>
            <a:ext cx="14475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누른 키를 떼는 순간</a:t>
            </a:r>
            <a:r>
              <a:rPr lang="en-US" altLang="ko-KR" sz="1000" dirty="0"/>
              <a:t>, Unicode </a:t>
            </a:r>
            <a:r>
              <a:rPr lang="ko-KR" altLang="en-US" sz="1000" dirty="0"/>
              <a:t>키가 경우 </a:t>
            </a:r>
            <a:endParaRPr lang="en-US" altLang="ko-KR" sz="1000" dirty="0"/>
          </a:p>
        </p:txBody>
      </p:sp>
      <p:sp>
        <p:nvSpPr>
          <p:cNvPr id="10" name="자유형 10">
            <a:extLst>
              <a:ext uri="{FF2B5EF4-FFF2-40B4-BE49-F238E27FC236}">
                <a16:creationId xmlns:a16="http://schemas.microsoft.com/office/drawing/2014/main" id="{72A161C8-E5F0-7145-B23A-05E5984EEE19}"/>
              </a:ext>
            </a:extLst>
          </p:cNvPr>
          <p:cNvSpPr/>
          <p:nvPr/>
        </p:nvSpPr>
        <p:spPr>
          <a:xfrm flipV="1">
            <a:off x="3714744" y="4083370"/>
            <a:ext cx="1433320" cy="141525"/>
          </a:xfrm>
          <a:custGeom>
            <a:avLst/>
            <a:gdLst>
              <a:gd name="connsiteX0" fmla="*/ 0 w 1856792"/>
              <a:gd name="connsiteY0" fmla="*/ 1555 h 670250"/>
              <a:gd name="connsiteX1" fmla="*/ 326571 w 1856792"/>
              <a:gd name="connsiteY1" fmla="*/ 38878 h 670250"/>
              <a:gd name="connsiteX2" fmla="*/ 821094 w 1856792"/>
              <a:gd name="connsiteY2" fmla="*/ 234821 h 670250"/>
              <a:gd name="connsiteX3" fmla="*/ 1110343 w 1856792"/>
              <a:gd name="connsiteY3" fmla="*/ 496078 h 670250"/>
              <a:gd name="connsiteX4" fmla="*/ 1399592 w 1856792"/>
              <a:gd name="connsiteY4" fmla="*/ 645368 h 670250"/>
              <a:gd name="connsiteX5" fmla="*/ 1856792 w 1856792"/>
              <a:gd name="connsiteY5" fmla="*/ 645368 h 670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56792" h="670250">
                <a:moveTo>
                  <a:pt x="0" y="1555"/>
                </a:moveTo>
                <a:cubicBezTo>
                  <a:pt x="94861" y="777"/>
                  <a:pt x="189722" y="0"/>
                  <a:pt x="326571" y="38878"/>
                </a:cubicBezTo>
                <a:cubicBezTo>
                  <a:pt x="463420" y="77756"/>
                  <a:pt x="690465" y="158621"/>
                  <a:pt x="821094" y="234821"/>
                </a:cubicBezTo>
                <a:cubicBezTo>
                  <a:pt x="951723" y="311021"/>
                  <a:pt x="1013927" y="427654"/>
                  <a:pt x="1110343" y="496078"/>
                </a:cubicBezTo>
                <a:cubicBezTo>
                  <a:pt x="1206759" y="564503"/>
                  <a:pt x="1275184" y="620486"/>
                  <a:pt x="1399592" y="645368"/>
                </a:cubicBezTo>
                <a:cubicBezTo>
                  <a:pt x="1524000" y="670250"/>
                  <a:pt x="1690396" y="657809"/>
                  <a:pt x="1856792" y="645368"/>
                </a:cubicBezTo>
              </a:path>
            </a:pathLst>
          </a:cu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자유형 11">
            <a:extLst>
              <a:ext uri="{FF2B5EF4-FFF2-40B4-BE49-F238E27FC236}">
                <a16:creationId xmlns:a16="http://schemas.microsoft.com/office/drawing/2014/main" id="{95C64A25-5B83-CF43-923C-0B36F0330A18}"/>
              </a:ext>
            </a:extLst>
          </p:cNvPr>
          <p:cNvSpPr/>
          <p:nvPr/>
        </p:nvSpPr>
        <p:spPr>
          <a:xfrm>
            <a:off x="3714744" y="3359290"/>
            <a:ext cx="1345922" cy="543367"/>
          </a:xfrm>
          <a:custGeom>
            <a:avLst/>
            <a:gdLst>
              <a:gd name="connsiteX0" fmla="*/ 0 w 2416629"/>
              <a:gd name="connsiteY0" fmla="*/ 390331 h 390331"/>
              <a:gd name="connsiteX1" fmla="*/ 457200 w 2416629"/>
              <a:gd name="connsiteY1" fmla="*/ 353009 h 390331"/>
              <a:gd name="connsiteX2" fmla="*/ 1063690 w 2416629"/>
              <a:gd name="connsiteY2" fmla="*/ 259702 h 390331"/>
              <a:gd name="connsiteX3" fmla="*/ 1632857 w 2416629"/>
              <a:gd name="connsiteY3" fmla="*/ 110413 h 390331"/>
              <a:gd name="connsiteX4" fmla="*/ 2146041 w 2416629"/>
              <a:gd name="connsiteY4" fmla="*/ 17106 h 390331"/>
              <a:gd name="connsiteX5" fmla="*/ 2416629 w 2416629"/>
              <a:gd name="connsiteY5" fmla="*/ 7776 h 390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16629" h="390331">
                <a:moveTo>
                  <a:pt x="0" y="390331"/>
                </a:moveTo>
                <a:cubicBezTo>
                  <a:pt x="139959" y="382555"/>
                  <a:pt x="279918" y="374780"/>
                  <a:pt x="457200" y="353009"/>
                </a:cubicBezTo>
                <a:cubicBezTo>
                  <a:pt x="634482" y="331238"/>
                  <a:pt x="867747" y="300135"/>
                  <a:pt x="1063690" y="259702"/>
                </a:cubicBezTo>
                <a:cubicBezTo>
                  <a:pt x="1259633" y="219269"/>
                  <a:pt x="1452465" y="150846"/>
                  <a:pt x="1632857" y="110413"/>
                </a:cubicBezTo>
                <a:cubicBezTo>
                  <a:pt x="1813249" y="69980"/>
                  <a:pt x="2015412" y="34212"/>
                  <a:pt x="2146041" y="17106"/>
                </a:cubicBezTo>
                <a:cubicBezTo>
                  <a:pt x="2276670" y="0"/>
                  <a:pt x="2346649" y="3888"/>
                  <a:pt x="2416629" y="7776"/>
                </a:cubicBezTo>
              </a:path>
            </a:pathLst>
          </a:cu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2DB9245-1CB4-E243-B3F4-8BA4C7564F9B}"/>
              </a:ext>
            </a:extLst>
          </p:cNvPr>
          <p:cNvSpPr txBox="1"/>
          <p:nvPr/>
        </p:nvSpPr>
        <p:spPr>
          <a:xfrm>
            <a:off x="5475784" y="2149637"/>
            <a:ext cx="19936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키</a:t>
            </a:r>
            <a:r>
              <a:rPr lang="en-US" altLang="ko-KR" sz="1400" dirty="0"/>
              <a:t> </a:t>
            </a:r>
            <a:r>
              <a:rPr lang="ko-KR" altLang="en-US" sz="1400" dirty="0" err="1"/>
              <a:t>리스너</a:t>
            </a:r>
            <a:r>
              <a:rPr lang="en-US" altLang="ko-KR" sz="1400" dirty="0"/>
              <a:t>(</a:t>
            </a:r>
            <a:r>
              <a:rPr lang="en-US" altLang="ko-KR" sz="1400" dirty="0" err="1"/>
              <a:t>KeyListener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82D3372-2BC5-7F4D-B591-09C083E4E6A8}"/>
              </a:ext>
            </a:extLst>
          </p:cNvPr>
          <p:cNvSpPr txBox="1"/>
          <p:nvPr/>
        </p:nvSpPr>
        <p:spPr>
          <a:xfrm>
            <a:off x="4431985" y="3171575"/>
            <a:ext cx="3674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ym typeface="Wingdings"/>
              </a:rPr>
              <a:t></a:t>
            </a:r>
            <a:endParaRPr lang="ko-KR" altLang="en-US" sz="1600" dirty="0"/>
          </a:p>
        </p:txBody>
      </p:sp>
      <p:sp>
        <p:nvSpPr>
          <p:cNvPr id="14" name="직사각형 29">
            <a:extLst>
              <a:ext uri="{FF2B5EF4-FFF2-40B4-BE49-F238E27FC236}">
                <a16:creationId xmlns:a16="http://schemas.microsoft.com/office/drawing/2014/main" id="{4524FF6A-5CBA-8F45-BBE3-4E6F1A302C4E}"/>
              </a:ext>
            </a:extLst>
          </p:cNvPr>
          <p:cNvSpPr/>
          <p:nvPr/>
        </p:nvSpPr>
        <p:spPr>
          <a:xfrm>
            <a:off x="4429124" y="2485006"/>
            <a:ext cx="36740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>
                <a:sym typeface="Wingdings"/>
              </a:rPr>
              <a:t></a:t>
            </a:r>
            <a:endParaRPr lang="ko-KR" altLang="en-US" sz="1600" dirty="0"/>
          </a:p>
        </p:txBody>
      </p:sp>
      <p:sp>
        <p:nvSpPr>
          <p:cNvPr id="15" name="직사각형 30">
            <a:extLst>
              <a:ext uri="{FF2B5EF4-FFF2-40B4-BE49-F238E27FC236}">
                <a16:creationId xmlns:a16="http://schemas.microsoft.com/office/drawing/2014/main" id="{EBAB4D9E-CDB7-994D-8F90-AEE54F53201A}"/>
              </a:ext>
            </a:extLst>
          </p:cNvPr>
          <p:cNvSpPr/>
          <p:nvPr/>
        </p:nvSpPr>
        <p:spPr>
          <a:xfrm>
            <a:off x="4467902" y="3825916"/>
            <a:ext cx="36740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>
                <a:sym typeface="Wingdings"/>
              </a:rPr>
              <a:t></a:t>
            </a:r>
            <a:endParaRPr lang="ko-KR" altLang="en-US" sz="1600" dirty="0"/>
          </a:p>
        </p:txBody>
      </p:sp>
      <p:grpSp>
        <p:nvGrpSpPr>
          <p:cNvPr id="16" name="그룹 2">
            <a:extLst>
              <a:ext uri="{FF2B5EF4-FFF2-40B4-BE49-F238E27FC236}">
                <a16:creationId xmlns:a16="http://schemas.microsoft.com/office/drawing/2014/main" id="{DCE438CF-41B9-7D40-A70E-7991485222D8}"/>
              </a:ext>
            </a:extLst>
          </p:cNvPr>
          <p:cNvGrpSpPr/>
          <p:nvPr/>
        </p:nvGrpSpPr>
        <p:grpSpPr>
          <a:xfrm>
            <a:off x="5292080" y="4725144"/>
            <a:ext cx="2585278" cy="338555"/>
            <a:chOff x="3788590" y="4725143"/>
            <a:chExt cx="2585278" cy="338555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5D3DCE7-1FD3-C648-9A69-EA81DE8E0CE2}"/>
                </a:ext>
              </a:extLst>
            </p:cNvPr>
            <p:cNvSpPr txBox="1"/>
            <p:nvPr/>
          </p:nvSpPr>
          <p:spPr>
            <a:xfrm>
              <a:off x="3788590" y="4725143"/>
              <a:ext cx="16212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solidFill>
                    <a:schemeClr val="accent1">
                      <a:lumMod val="50000"/>
                    </a:schemeClr>
                  </a:solidFill>
                </a:rPr>
                <a:t>실행되는 순서 </a:t>
              </a:r>
              <a:r>
                <a:rPr lang="en-US" altLang="ko-KR" sz="1400" dirty="0">
                  <a:solidFill>
                    <a:schemeClr val="accent1">
                      <a:lumMod val="50000"/>
                    </a:schemeClr>
                  </a:solidFill>
                </a:rPr>
                <a:t>:</a:t>
              </a:r>
              <a:r>
                <a:rPr lang="ko-KR" altLang="en-US" sz="1400" dirty="0">
                  <a:solidFill>
                    <a:schemeClr val="accent1">
                      <a:lumMod val="50000"/>
                    </a:schemeClr>
                  </a:solidFill>
                </a:rPr>
                <a:t> </a:t>
              </a: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B1DC9950-C3A8-BC4E-AC4B-0623121AE1AF}"/>
                </a:ext>
              </a:extLst>
            </p:cNvPr>
            <p:cNvSpPr/>
            <p:nvPr/>
          </p:nvSpPr>
          <p:spPr>
            <a:xfrm>
              <a:off x="5292080" y="4725144"/>
              <a:ext cx="367408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600" dirty="0">
                  <a:solidFill>
                    <a:schemeClr val="accent1">
                      <a:lumMod val="50000"/>
                    </a:schemeClr>
                  </a:solidFill>
                  <a:sym typeface="Wingdings"/>
                </a:rPr>
                <a:t></a:t>
              </a:r>
              <a:endParaRPr lang="ko-KR" altLang="en-US" sz="1600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B0FEF4E4-FFEB-4D4E-9DCF-F3AC322FFDE5}"/>
                </a:ext>
              </a:extLst>
            </p:cNvPr>
            <p:cNvSpPr/>
            <p:nvPr/>
          </p:nvSpPr>
          <p:spPr>
            <a:xfrm>
              <a:off x="5649270" y="4725144"/>
              <a:ext cx="367408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600" dirty="0">
                  <a:solidFill>
                    <a:schemeClr val="accent1">
                      <a:lumMod val="50000"/>
                    </a:schemeClr>
                  </a:solidFill>
                  <a:sym typeface="Wingdings"/>
                </a:rPr>
                <a:t></a:t>
              </a:r>
              <a:endParaRPr lang="ko-KR" altLang="en-US" sz="1600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CE2657C-B15E-D94D-9363-257B9829C228}"/>
                </a:ext>
              </a:extLst>
            </p:cNvPr>
            <p:cNvSpPr txBox="1"/>
            <p:nvPr/>
          </p:nvSpPr>
          <p:spPr>
            <a:xfrm>
              <a:off x="6006460" y="4725144"/>
              <a:ext cx="36740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solidFill>
                    <a:schemeClr val="accent1">
                      <a:lumMod val="50000"/>
                    </a:schemeClr>
                  </a:solidFill>
                  <a:sym typeface="Wingdings"/>
                </a:rPr>
                <a:t></a:t>
              </a:r>
              <a:endParaRPr lang="ko-KR" altLang="en-US" sz="1600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</p:grpSp>
      <p:sp>
        <p:nvSpPr>
          <p:cNvPr id="21" name="직사각형 21">
            <a:extLst>
              <a:ext uri="{FF2B5EF4-FFF2-40B4-BE49-F238E27FC236}">
                <a16:creationId xmlns:a16="http://schemas.microsoft.com/office/drawing/2014/main" id="{C589B299-165F-1941-9D69-233B029CCA07}"/>
              </a:ext>
            </a:extLst>
          </p:cNvPr>
          <p:cNvSpPr/>
          <p:nvPr/>
        </p:nvSpPr>
        <p:spPr>
          <a:xfrm>
            <a:off x="1246632" y="5760053"/>
            <a:ext cx="5132136" cy="33855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dirty="0" err="1"/>
              <a:t>component.</a:t>
            </a:r>
            <a:r>
              <a:rPr lang="en-US" altLang="ko-KR" sz="1600" b="1" dirty="0" err="1"/>
              <a:t>addKeyListener</a:t>
            </a:r>
            <a:r>
              <a:rPr lang="en-US" altLang="ko-KR" sz="1600" dirty="0"/>
              <a:t>(</a:t>
            </a:r>
            <a:r>
              <a:rPr lang="en-US" altLang="ko-KR" sz="1600" dirty="0" err="1"/>
              <a:t>myKeyListener</a:t>
            </a:r>
            <a:r>
              <a:rPr lang="en-US" altLang="ko-KR" sz="1600" dirty="0"/>
              <a:t>);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4905395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05A07-3352-8E49-A2F3-1C3007D1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020" y="523613"/>
            <a:ext cx="10427960" cy="758922"/>
          </a:xfrm>
        </p:spPr>
        <p:txBody>
          <a:bodyPr/>
          <a:lstStyle/>
          <a:p>
            <a:r>
              <a:rPr lang="ko-KR" altLang="en-US" dirty="0"/>
              <a:t>유니코드</a:t>
            </a:r>
            <a:r>
              <a:rPr lang="en-US" altLang="ko-KR" dirty="0"/>
              <a:t>(Unicode) </a:t>
            </a:r>
            <a:r>
              <a:rPr lang="ko-KR" altLang="en-US" dirty="0"/>
              <a:t>키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015CB0-5687-FD4A-9F77-CBC63DE77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2020" y="1520042"/>
            <a:ext cx="10427960" cy="4814345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유니코드 키의 특징</a:t>
            </a:r>
            <a:endParaRPr lang="en-US" altLang="ko-KR" sz="2000" dirty="0"/>
          </a:p>
          <a:p>
            <a:pPr lvl="1"/>
            <a:r>
              <a:rPr lang="ko-KR" altLang="en-US" sz="1800" dirty="0"/>
              <a:t>국제</a:t>
            </a:r>
            <a:r>
              <a:rPr lang="en-US" altLang="ko-KR" sz="1800" dirty="0"/>
              <a:t> </a:t>
            </a:r>
            <a:r>
              <a:rPr lang="ko-KR" altLang="en-US" sz="1800" dirty="0"/>
              <a:t>산업 표준</a:t>
            </a:r>
            <a:endParaRPr lang="en-US" altLang="ko-KR" sz="1800" dirty="0"/>
          </a:p>
          <a:p>
            <a:pPr lvl="1"/>
            <a:r>
              <a:rPr lang="ko-KR" altLang="en-US" sz="1800" dirty="0"/>
              <a:t>전 세계의 문자를 컴퓨터에서 일관되게 표현하기 위한 코드 체계</a:t>
            </a:r>
            <a:endParaRPr lang="en-US" altLang="ko-KR" sz="1800" dirty="0"/>
          </a:p>
          <a:p>
            <a:pPr lvl="1"/>
            <a:r>
              <a:rPr lang="ko-KR" altLang="en-US" sz="1800" dirty="0"/>
              <a:t>문자들에 대해서만 키 코드 값 정의</a:t>
            </a:r>
            <a:endParaRPr lang="en-US" altLang="ko-KR" sz="1800" dirty="0"/>
          </a:p>
          <a:p>
            <a:pPr lvl="2"/>
            <a:r>
              <a:rPr lang="en-US" altLang="ko-KR" dirty="0"/>
              <a:t>A~Z, </a:t>
            </a:r>
            <a:r>
              <a:rPr lang="en-US" altLang="ko-KR" dirty="0" err="1"/>
              <a:t>a~z</a:t>
            </a:r>
            <a:r>
              <a:rPr lang="en-US" altLang="ko-KR" dirty="0"/>
              <a:t>, 0~9, !, @, &amp; </a:t>
            </a:r>
            <a:r>
              <a:rPr lang="ko-KR" altLang="en-US" dirty="0"/>
              <a:t>등</a:t>
            </a:r>
            <a:endParaRPr lang="en-US" altLang="ko-KR" dirty="0"/>
          </a:p>
          <a:p>
            <a:pPr lvl="1"/>
            <a:r>
              <a:rPr lang="ko-KR" altLang="en-US" sz="1800" dirty="0"/>
              <a:t>문자가 아닌 키 경우에는 표준화된 키 코드 값 없음</a:t>
            </a:r>
            <a:endParaRPr lang="en-US" altLang="ko-KR" sz="1800" dirty="0"/>
          </a:p>
          <a:p>
            <a:pPr lvl="2"/>
            <a:r>
              <a:rPr lang="en-US" altLang="ko-KR" dirty="0"/>
              <a:t>&lt;Function&gt; </a:t>
            </a:r>
            <a:r>
              <a:rPr lang="ko-KR" altLang="en-US" dirty="0"/>
              <a:t>키</a:t>
            </a:r>
            <a:r>
              <a:rPr lang="en-US" altLang="ko-KR" dirty="0"/>
              <a:t>, &lt;Home&gt; </a:t>
            </a:r>
            <a:r>
              <a:rPr lang="ko-KR" altLang="en-US" dirty="0"/>
              <a:t>키</a:t>
            </a:r>
            <a:r>
              <a:rPr lang="en-US" altLang="ko-KR" dirty="0"/>
              <a:t>, &lt;Up&gt; </a:t>
            </a:r>
            <a:r>
              <a:rPr lang="ko-KR" altLang="en-US" dirty="0"/>
              <a:t>키</a:t>
            </a:r>
            <a:r>
              <a:rPr lang="en-US" altLang="ko-KR" dirty="0"/>
              <a:t>,&lt;Delete&gt; </a:t>
            </a:r>
            <a:r>
              <a:rPr lang="ko-KR" altLang="en-US" dirty="0"/>
              <a:t>키</a:t>
            </a:r>
            <a:r>
              <a:rPr lang="en-US" altLang="ko-KR" dirty="0"/>
              <a:t>, &lt;Control&gt; </a:t>
            </a:r>
            <a:r>
              <a:rPr lang="ko-KR" altLang="en-US" dirty="0"/>
              <a:t>키</a:t>
            </a:r>
            <a:r>
              <a:rPr lang="en-US" altLang="ko-KR" dirty="0"/>
              <a:t>, &lt;Shift&gt; </a:t>
            </a:r>
            <a:r>
              <a:rPr lang="ko-KR" altLang="en-US" dirty="0"/>
              <a:t>키</a:t>
            </a:r>
            <a:r>
              <a:rPr lang="en-US" altLang="ko-KR" dirty="0"/>
              <a:t>, &lt;Alt&gt;</a:t>
            </a:r>
            <a:r>
              <a:rPr lang="ko-KR" altLang="en-US" dirty="0"/>
              <a:t> 등은 플랫폼에 따라 키 코드 값이 다를 수 있음</a:t>
            </a:r>
            <a:endParaRPr lang="en-US" altLang="ko-KR" sz="2000" dirty="0"/>
          </a:p>
          <a:p>
            <a:r>
              <a:rPr lang="ko-KR" altLang="en-US" sz="2000" dirty="0"/>
              <a:t>유니코드 키가 입력되는 경우</a:t>
            </a:r>
            <a:endParaRPr lang="en-US" altLang="ko-KR" sz="2000" dirty="0"/>
          </a:p>
          <a:p>
            <a:pPr lvl="1"/>
            <a:r>
              <a:rPr lang="en-US" altLang="ko-KR" sz="1800" dirty="0" err="1"/>
              <a:t>keyPressed</a:t>
            </a:r>
            <a:r>
              <a:rPr lang="en-US" altLang="ko-KR" sz="1800" dirty="0"/>
              <a:t>(), </a:t>
            </a:r>
            <a:r>
              <a:rPr lang="en-US" altLang="ko-KR" sz="1800" dirty="0" err="1"/>
              <a:t>keyTyped</a:t>
            </a:r>
            <a:r>
              <a:rPr lang="en-US" altLang="ko-KR" sz="1800" dirty="0"/>
              <a:t>(), </a:t>
            </a:r>
            <a:r>
              <a:rPr lang="en-US" altLang="ko-KR" sz="1800" dirty="0" err="1"/>
              <a:t>keyReleased</a:t>
            </a:r>
            <a:r>
              <a:rPr lang="en-US" altLang="ko-KR" sz="1800" dirty="0"/>
              <a:t>() </a:t>
            </a:r>
            <a:r>
              <a:rPr lang="ko-KR" altLang="en-US" sz="1800" dirty="0"/>
              <a:t>가 순서대로 호출</a:t>
            </a:r>
            <a:endParaRPr lang="en-US" altLang="ko-KR" sz="1800" dirty="0"/>
          </a:p>
          <a:p>
            <a:r>
              <a:rPr lang="ko-KR" altLang="en-US" sz="2000" dirty="0"/>
              <a:t>유니코드 키가 아닌 경우</a:t>
            </a:r>
            <a:endParaRPr lang="en-US" altLang="ko-KR" sz="2000" dirty="0"/>
          </a:p>
          <a:p>
            <a:pPr lvl="1"/>
            <a:r>
              <a:rPr lang="en-US" altLang="ko-KR" sz="1800" dirty="0" err="1"/>
              <a:t>keyPressed</a:t>
            </a:r>
            <a:r>
              <a:rPr lang="en-US" altLang="ko-KR" sz="1800" dirty="0"/>
              <a:t>(), </a:t>
            </a:r>
            <a:r>
              <a:rPr lang="en-US" altLang="ko-KR" sz="1800" dirty="0" err="1"/>
              <a:t>keyReleased</a:t>
            </a:r>
            <a:r>
              <a:rPr lang="en-US" altLang="ko-KR" sz="1800" dirty="0"/>
              <a:t>() </a:t>
            </a:r>
            <a:r>
              <a:rPr lang="ko-KR" altLang="en-US" sz="1800" dirty="0"/>
              <a:t>만 호출됨</a:t>
            </a:r>
            <a:endParaRPr lang="en-US" altLang="ko-KR" sz="1800" dirty="0"/>
          </a:p>
          <a:p>
            <a:pPr lvl="1"/>
            <a:endParaRPr lang="ko-KR" altLang="en-US" sz="18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8815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05A07-3352-8E49-A2F3-1C3007D1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020" y="523613"/>
            <a:ext cx="10427960" cy="1188720"/>
          </a:xfrm>
        </p:spPr>
        <p:txBody>
          <a:bodyPr/>
          <a:lstStyle/>
          <a:p>
            <a:r>
              <a:rPr lang="ko-KR" altLang="en-US" dirty="0"/>
              <a:t>컨테이너</a:t>
            </a:r>
            <a:r>
              <a:rPr lang="en-US" altLang="ko-KR" dirty="0"/>
              <a:t> (container)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015CB0-5687-FD4A-9F77-CBC63DE77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2020" y="1995055"/>
            <a:ext cx="10427960" cy="4339331"/>
          </a:xfrm>
        </p:spPr>
        <p:txBody>
          <a:bodyPr/>
          <a:lstStyle/>
          <a:p>
            <a:r>
              <a:rPr lang="ko-KR" altLang="en-US" dirty="0" err="1"/>
              <a:t>창위에</a:t>
            </a:r>
            <a:r>
              <a:rPr lang="ko-KR" altLang="en-US" dirty="0"/>
              <a:t> 창</a:t>
            </a:r>
            <a:r>
              <a:rPr lang="en-US" altLang="ko-KR" dirty="0"/>
              <a:t>.</a:t>
            </a:r>
            <a:r>
              <a:rPr lang="ko-KR" altLang="en-US" dirty="0"/>
              <a:t> 컨테이너인 동시에 컴포넌트다</a:t>
            </a:r>
            <a:endParaRPr lang="en-US" altLang="ko-KR" dirty="0"/>
          </a:p>
          <a:p>
            <a:r>
              <a:rPr lang="ko-KR" altLang="en-US" dirty="0"/>
              <a:t>다른</a:t>
            </a:r>
            <a:r>
              <a:rPr lang="en-US" altLang="ko-KR" dirty="0"/>
              <a:t> </a:t>
            </a:r>
            <a:r>
              <a:rPr lang="ko-KR" altLang="en-US" dirty="0"/>
              <a:t>컴포넌트를 포함할 수 있는 </a:t>
            </a:r>
            <a:r>
              <a:rPr lang="en-US" altLang="ko-KR" dirty="0"/>
              <a:t>GUI </a:t>
            </a:r>
            <a:r>
              <a:rPr lang="ko-KR" altLang="en-US" dirty="0"/>
              <a:t>컴포넌트</a:t>
            </a:r>
            <a:endParaRPr lang="en-US" altLang="ko-KR" dirty="0"/>
          </a:p>
          <a:p>
            <a:pPr lvl="1"/>
            <a:r>
              <a:rPr lang="en-US" altLang="ko-KR" dirty="0" err="1"/>
              <a:t>java.awt.Container</a:t>
            </a:r>
            <a:r>
              <a:rPr lang="ko-KR" altLang="en-US" dirty="0" err="1"/>
              <a:t>를</a:t>
            </a:r>
            <a:r>
              <a:rPr lang="ko-KR" altLang="en-US" dirty="0"/>
              <a:t> 상속받음</a:t>
            </a:r>
            <a:endParaRPr lang="en-US" altLang="ko-KR" dirty="0"/>
          </a:p>
          <a:p>
            <a:r>
              <a:rPr lang="ko-KR" altLang="en-US" dirty="0"/>
              <a:t>다른 컨테이너에 포함될 수 있음</a:t>
            </a:r>
            <a:endParaRPr lang="en-US" altLang="ko-KR" dirty="0"/>
          </a:p>
          <a:p>
            <a:pPr lvl="1"/>
            <a:r>
              <a:rPr lang="en-US" altLang="ko-KR" dirty="0"/>
              <a:t>AWT </a:t>
            </a:r>
            <a:r>
              <a:rPr lang="ko-KR" altLang="en-US" dirty="0"/>
              <a:t>컨테이너 </a:t>
            </a:r>
            <a:r>
              <a:rPr lang="en-US" altLang="ko-KR" dirty="0"/>
              <a:t>: Panel, Frame, Applet, Dialog, Window</a:t>
            </a:r>
          </a:p>
          <a:p>
            <a:pPr lvl="1"/>
            <a:r>
              <a:rPr lang="en-US" altLang="ko-KR" dirty="0"/>
              <a:t>Swing </a:t>
            </a:r>
            <a:r>
              <a:rPr lang="ko-KR" altLang="en-US" dirty="0"/>
              <a:t>컨테이너 </a:t>
            </a:r>
            <a:r>
              <a:rPr lang="en-US" altLang="ko-KR" dirty="0"/>
              <a:t>: </a:t>
            </a:r>
            <a:r>
              <a:rPr lang="en-US" altLang="ko-KR" dirty="0" err="1"/>
              <a:t>JPanel</a:t>
            </a:r>
            <a:r>
              <a:rPr lang="en-US" altLang="ko-KR" dirty="0"/>
              <a:t> </a:t>
            </a:r>
            <a:r>
              <a:rPr lang="en-US" altLang="ko-KR" dirty="0" err="1"/>
              <a:t>JFrame</a:t>
            </a:r>
            <a:r>
              <a:rPr lang="en-US" altLang="ko-KR" dirty="0"/>
              <a:t>, </a:t>
            </a:r>
            <a:r>
              <a:rPr lang="en-US" altLang="ko-KR" dirty="0" err="1"/>
              <a:t>JApplet</a:t>
            </a:r>
            <a:r>
              <a:rPr lang="en-US" altLang="ko-KR" dirty="0"/>
              <a:t>, </a:t>
            </a:r>
            <a:r>
              <a:rPr lang="en-US" altLang="ko-KR" dirty="0" err="1"/>
              <a:t>JDialog</a:t>
            </a:r>
            <a:r>
              <a:rPr lang="en-US" altLang="ko-KR" dirty="0"/>
              <a:t>, </a:t>
            </a:r>
            <a:r>
              <a:rPr lang="en-US" altLang="ko-KR" dirty="0" err="1"/>
              <a:t>JWindow</a:t>
            </a:r>
            <a:endParaRPr lang="en-US" altLang="ko-KR" dirty="0"/>
          </a:p>
          <a:p>
            <a:r>
              <a:rPr lang="ko-KR" altLang="en-US" dirty="0"/>
              <a:t>최상위 컨테이너</a:t>
            </a:r>
            <a:endParaRPr lang="en-US" altLang="ko-KR" dirty="0"/>
          </a:p>
          <a:p>
            <a:pPr lvl="1"/>
            <a:r>
              <a:rPr lang="ko-KR" altLang="en-US" dirty="0"/>
              <a:t>다른 컨테이너에 포함되지 않고도 화면에 출력되며 독립적으로 존재 가능한 컨테이너</a:t>
            </a:r>
            <a:endParaRPr lang="en-US" altLang="ko-KR" dirty="0"/>
          </a:p>
          <a:p>
            <a:pPr lvl="2"/>
            <a:r>
              <a:rPr lang="ko-KR" altLang="en-US" dirty="0"/>
              <a:t>스스로 화면에 자신을 출력하는 컨테이너 </a:t>
            </a:r>
            <a:r>
              <a:rPr lang="en-US" altLang="ko-KR" dirty="0"/>
              <a:t>: </a:t>
            </a:r>
            <a:r>
              <a:rPr lang="en-US" altLang="ko-KR" dirty="0" err="1"/>
              <a:t>JFrame</a:t>
            </a:r>
            <a:r>
              <a:rPr lang="en-US" altLang="ko-KR" dirty="0"/>
              <a:t>, </a:t>
            </a:r>
            <a:r>
              <a:rPr lang="en-US" altLang="ko-KR" dirty="0" err="1"/>
              <a:t>JDialog</a:t>
            </a:r>
            <a:r>
              <a:rPr lang="en-US" altLang="ko-KR" dirty="0"/>
              <a:t>, </a:t>
            </a:r>
            <a:r>
              <a:rPr lang="en-US" altLang="ko-KR" dirty="0" err="1"/>
              <a:t>JApplet</a:t>
            </a:r>
            <a:endParaRPr lang="en-US" altLang="ko-KR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715403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05A07-3352-8E49-A2F3-1C3007D1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020" y="523613"/>
            <a:ext cx="10427960" cy="758922"/>
          </a:xfrm>
        </p:spPr>
        <p:txBody>
          <a:bodyPr/>
          <a:lstStyle/>
          <a:p>
            <a:r>
              <a:rPr lang="ko-KR" altLang="en-US" dirty="0"/>
              <a:t>가상 키와 입력된 키 판별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015CB0-5687-FD4A-9F77-CBC63DE77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2020" y="1520042"/>
            <a:ext cx="10427960" cy="4814345"/>
          </a:xfrm>
        </p:spPr>
        <p:txBody>
          <a:bodyPr>
            <a:normAutofit/>
          </a:bodyPr>
          <a:lstStyle/>
          <a:p>
            <a:r>
              <a:rPr lang="en-US" altLang="ko-KR" sz="1600" dirty="0" err="1"/>
              <a:t>KeyEvent</a:t>
            </a:r>
            <a:r>
              <a:rPr lang="en-US" altLang="ko-KR" sz="1600" dirty="0"/>
              <a:t> </a:t>
            </a:r>
            <a:r>
              <a:rPr lang="ko-KR" altLang="en-US" sz="1600" dirty="0"/>
              <a:t>객체</a:t>
            </a:r>
            <a:endParaRPr lang="en-US" altLang="ko-KR" sz="1600" dirty="0"/>
          </a:p>
          <a:p>
            <a:pPr lvl="1"/>
            <a:r>
              <a:rPr lang="ko-KR" altLang="en-US" sz="1400" dirty="0"/>
              <a:t>입력된 키 정보를 가진 이벤트 객체</a:t>
            </a:r>
            <a:endParaRPr lang="en-US" altLang="ko-KR" sz="1400" dirty="0"/>
          </a:p>
          <a:p>
            <a:pPr lvl="1"/>
            <a:r>
              <a:rPr lang="en-US" altLang="ko-KR" sz="1400" dirty="0" err="1"/>
              <a:t>KeyEvent</a:t>
            </a:r>
            <a:r>
              <a:rPr lang="en-US" altLang="ko-KR" sz="1400" dirty="0"/>
              <a:t> </a:t>
            </a:r>
            <a:r>
              <a:rPr lang="ko-KR" altLang="en-US" sz="1400" dirty="0"/>
              <a:t>객체의 </a:t>
            </a:r>
            <a:r>
              <a:rPr lang="ko-KR" altLang="en-US" sz="1400" dirty="0" err="1"/>
              <a:t>메소드로</a:t>
            </a:r>
            <a:r>
              <a:rPr lang="ko-KR" altLang="en-US" sz="1400" dirty="0"/>
              <a:t> 입력된 키 판별</a:t>
            </a:r>
            <a:endParaRPr lang="en-US" altLang="ko-KR" sz="1600" dirty="0"/>
          </a:p>
          <a:p>
            <a:r>
              <a:rPr lang="en-US" altLang="ko-KR" sz="1600" dirty="0" err="1"/>
              <a:t>KeyEvent</a:t>
            </a:r>
            <a:r>
              <a:rPr lang="en-US" altLang="ko-KR" sz="1600" dirty="0"/>
              <a:t> </a:t>
            </a:r>
            <a:r>
              <a:rPr lang="ko-KR" altLang="en-US" sz="1600" dirty="0"/>
              <a:t>객체의 </a:t>
            </a:r>
            <a:r>
              <a:rPr lang="ko-KR" altLang="en-US" sz="1600" dirty="0" err="1"/>
              <a:t>메소드로</a:t>
            </a:r>
            <a:r>
              <a:rPr lang="ko-KR" altLang="en-US" sz="1600" dirty="0"/>
              <a:t> 입력된 키 판별</a:t>
            </a:r>
            <a:endParaRPr lang="en-US" altLang="ko-KR" sz="1600" dirty="0"/>
          </a:p>
          <a:p>
            <a:pPr lvl="1"/>
            <a:r>
              <a:rPr lang="en-US" altLang="ko-KR" sz="1400" dirty="0"/>
              <a:t>char</a:t>
            </a:r>
            <a:r>
              <a:rPr lang="ko-KR" altLang="en-US" sz="1400" dirty="0"/>
              <a:t> </a:t>
            </a:r>
            <a:r>
              <a:rPr lang="en-US" altLang="ko-KR" sz="1400" dirty="0" err="1"/>
              <a:t>KeyEvent.getKeyChar</a:t>
            </a:r>
            <a:r>
              <a:rPr lang="en-US" altLang="ko-KR" sz="1400" dirty="0"/>
              <a:t>()</a:t>
            </a:r>
          </a:p>
          <a:p>
            <a:pPr lvl="2"/>
            <a:r>
              <a:rPr lang="ko-KR" altLang="en-US" sz="1400" dirty="0"/>
              <a:t>키의 유니코드 문자 값 리턴</a:t>
            </a:r>
            <a:endParaRPr lang="en-US" altLang="ko-KR" sz="1400" dirty="0"/>
          </a:p>
          <a:p>
            <a:pPr lvl="2"/>
            <a:r>
              <a:rPr lang="en-US" altLang="ko-KR" sz="1400" dirty="0"/>
              <a:t>Unicode </a:t>
            </a:r>
            <a:r>
              <a:rPr lang="ko-KR" altLang="en-US" sz="1400" dirty="0"/>
              <a:t>문자 키인 경우에만 의미 있음</a:t>
            </a:r>
            <a:endParaRPr lang="en-US" altLang="ko-KR" sz="1400" dirty="0"/>
          </a:p>
          <a:p>
            <a:pPr lvl="2"/>
            <a:r>
              <a:rPr lang="ko-KR" altLang="en-US" sz="1400" dirty="0"/>
              <a:t>입력된 키를 판별하기 위해 문자 값과 비교하면 됨</a:t>
            </a:r>
            <a:endParaRPr lang="en-US" altLang="ko-KR" sz="1400" dirty="0"/>
          </a:p>
          <a:p>
            <a:pPr lvl="1"/>
            <a:r>
              <a:rPr lang="en-US" altLang="ko-KR" sz="1400" dirty="0" err="1"/>
              <a:t>int</a:t>
            </a:r>
            <a:r>
              <a:rPr lang="ko-KR" altLang="en-US" sz="1400" dirty="0"/>
              <a:t> </a:t>
            </a:r>
            <a:r>
              <a:rPr lang="en-US" altLang="ko-KR" sz="1400" dirty="0" err="1"/>
              <a:t>KeyEvent.getKeyCode</a:t>
            </a:r>
            <a:r>
              <a:rPr lang="en-US" altLang="ko-KR" sz="1400" dirty="0"/>
              <a:t>()</a:t>
            </a:r>
          </a:p>
          <a:p>
            <a:pPr lvl="2"/>
            <a:r>
              <a:rPr lang="ko-KR" altLang="en-US" sz="1400" dirty="0"/>
              <a:t>유니코드 키 포함 </a:t>
            </a:r>
            <a:endParaRPr lang="en-US" altLang="ko-KR" sz="1400" dirty="0"/>
          </a:p>
          <a:p>
            <a:pPr lvl="2"/>
            <a:r>
              <a:rPr lang="ko-KR" altLang="en-US" sz="1400" dirty="0"/>
              <a:t>모든 키에 대한 정수형 키 코드 리턴</a:t>
            </a:r>
            <a:endParaRPr lang="en-US" altLang="ko-KR" sz="1400" dirty="0"/>
          </a:p>
          <a:p>
            <a:pPr lvl="2"/>
            <a:r>
              <a:rPr lang="ko-KR" altLang="en-US" sz="1400" dirty="0"/>
              <a:t>입력된 키를 판별하기 위해 </a:t>
            </a:r>
            <a:endParaRPr lang="en-US" altLang="ko-KR" sz="1400" dirty="0"/>
          </a:p>
          <a:p>
            <a:pPr lvl="2" indent="0">
              <a:buNone/>
            </a:pPr>
            <a:r>
              <a:rPr lang="en-US" altLang="ko-KR" sz="1400" dirty="0"/>
              <a:t>    </a:t>
            </a:r>
            <a:r>
              <a:rPr lang="ko-KR" altLang="en-US" sz="1400" dirty="0" err="1"/>
              <a:t>가상키</a:t>
            </a:r>
            <a:r>
              <a:rPr lang="en-US" altLang="ko-KR" sz="1400" dirty="0"/>
              <a:t>(Virtual Key) </a:t>
            </a:r>
            <a:r>
              <a:rPr lang="ko-KR" altLang="en-US" sz="1400" dirty="0"/>
              <a:t>값과 비교하여야 함</a:t>
            </a:r>
            <a:endParaRPr lang="en-US" altLang="ko-KR" sz="1400" dirty="0"/>
          </a:p>
          <a:p>
            <a:pPr lvl="2"/>
            <a:r>
              <a:rPr lang="ko-KR" altLang="en-US" sz="1300" dirty="0"/>
              <a:t>가상 키 값은 </a:t>
            </a:r>
            <a:r>
              <a:rPr lang="en-US" altLang="ko-KR" sz="1300" dirty="0" err="1"/>
              <a:t>KeyEvent</a:t>
            </a:r>
            <a:r>
              <a:rPr lang="en-US" altLang="ko-KR" sz="1300" dirty="0"/>
              <a:t> </a:t>
            </a:r>
            <a:r>
              <a:rPr lang="ko-KR" altLang="en-US" sz="1300" dirty="0"/>
              <a:t>클래스에 상수로 선언</a:t>
            </a:r>
            <a:endParaRPr lang="en-US" altLang="ko-KR" sz="1300" dirty="0"/>
          </a:p>
        </p:txBody>
      </p:sp>
      <p:sp>
        <p:nvSpPr>
          <p:cNvPr id="4" name="직사각형 4">
            <a:extLst>
              <a:ext uri="{FF2B5EF4-FFF2-40B4-BE49-F238E27FC236}">
                <a16:creationId xmlns:a16="http://schemas.microsoft.com/office/drawing/2014/main" id="{C25434BF-091C-DB4E-8785-D64CF9BDAD05}"/>
              </a:ext>
            </a:extLst>
          </p:cNvPr>
          <p:cNvSpPr/>
          <p:nvPr/>
        </p:nvSpPr>
        <p:spPr>
          <a:xfrm>
            <a:off x="7647709" y="1981100"/>
            <a:ext cx="3144823" cy="101566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500" dirty="0"/>
              <a:t>public void </a:t>
            </a:r>
            <a:r>
              <a:rPr lang="en-US" altLang="ko-KR" sz="1500" dirty="0" err="1"/>
              <a:t>keyPressed</a:t>
            </a:r>
            <a:r>
              <a:rPr lang="en-US" altLang="ko-KR" sz="1500" dirty="0"/>
              <a:t>(</a:t>
            </a:r>
            <a:r>
              <a:rPr lang="en-US" altLang="ko-KR" sz="1500" dirty="0" err="1"/>
              <a:t>KeyEvent</a:t>
            </a:r>
            <a:r>
              <a:rPr lang="en-US" altLang="ko-KR" sz="1500" dirty="0"/>
              <a:t> e) {</a:t>
            </a:r>
          </a:p>
          <a:p>
            <a:pPr defTabSz="180000"/>
            <a:r>
              <a:rPr lang="en-US" altLang="ko-KR" sz="1500" dirty="0"/>
              <a:t>	if(</a:t>
            </a:r>
            <a:r>
              <a:rPr lang="en-US" altLang="ko-KR" sz="1500" b="1" dirty="0" err="1"/>
              <a:t>e.getKeyChar</a:t>
            </a:r>
            <a:r>
              <a:rPr lang="en-US" altLang="ko-KR" sz="1500" b="1" dirty="0"/>
              <a:t>(</a:t>
            </a:r>
            <a:r>
              <a:rPr lang="en-US" altLang="ko-KR" sz="1500" dirty="0"/>
              <a:t>) == 'q')</a:t>
            </a:r>
          </a:p>
          <a:p>
            <a:pPr defTabSz="180000"/>
            <a:r>
              <a:rPr lang="en-US" altLang="ko-KR" sz="1500" dirty="0"/>
              <a:t>		</a:t>
            </a:r>
            <a:r>
              <a:rPr lang="en-US" altLang="ko-KR" sz="1500" dirty="0" err="1"/>
              <a:t>System.exit</a:t>
            </a:r>
            <a:r>
              <a:rPr lang="en-US" altLang="ko-KR" sz="1500" dirty="0"/>
              <a:t>(0);</a:t>
            </a:r>
          </a:p>
          <a:p>
            <a:pPr defTabSz="180000"/>
            <a:r>
              <a:rPr lang="en-US" altLang="ko-KR" sz="1500" dirty="0"/>
              <a:t>}</a:t>
            </a:r>
            <a:endParaRPr lang="ko-KR" altLang="en-US" sz="1500" dirty="0"/>
          </a:p>
        </p:txBody>
      </p:sp>
      <p:sp>
        <p:nvSpPr>
          <p:cNvPr id="5" name="직사각형 8">
            <a:extLst>
              <a:ext uri="{FF2B5EF4-FFF2-40B4-BE49-F238E27FC236}">
                <a16:creationId xmlns:a16="http://schemas.microsoft.com/office/drawing/2014/main" id="{78623444-B614-C44D-BBFE-59552EA0829A}"/>
              </a:ext>
            </a:extLst>
          </p:cNvPr>
          <p:cNvSpPr/>
          <p:nvPr/>
        </p:nvSpPr>
        <p:spPr>
          <a:xfrm>
            <a:off x="7089569" y="4076335"/>
            <a:ext cx="3773346" cy="101566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500" dirty="0"/>
              <a:t>public void </a:t>
            </a:r>
            <a:r>
              <a:rPr lang="en-US" altLang="ko-KR" sz="1500" dirty="0" err="1"/>
              <a:t>keyPressed</a:t>
            </a:r>
            <a:r>
              <a:rPr lang="en-US" altLang="ko-KR" sz="1500" dirty="0"/>
              <a:t>(</a:t>
            </a:r>
            <a:r>
              <a:rPr lang="en-US" altLang="ko-KR" sz="1500" dirty="0" err="1"/>
              <a:t>KeyEvent</a:t>
            </a:r>
            <a:r>
              <a:rPr lang="en-US" altLang="ko-KR" sz="1500" dirty="0"/>
              <a:t> e) {</a:t>
            </a:r>
          </a:p>
          <a:p>
            <a:pPr defTabSz="180000"/>
            <a:r>
              <a:rPr lang="en-US" altLang="ko-KR" sz="1500" dirty="0"/>
              <a:t>	if(</a:t>
            </a:r>
            <a:r>
              <a:rPr lang="en-US" altLang="ko-KR" sz="1500" b="1" dirty="0" err="1"/>
              <a:t>e.getKeyCode</a:t>
            </a:r>
            <a:r>
              <a:rPr lang="en-US" altLang="ko-KR" sz="1500" b="1" dirty="0"/>
              <a:t>() == KeyEvent.VK_F5</a:t>
            </a:r>
            <a:r>
              <a:rPr lang="en-US" altLang="ko-KR" sz="1500" dirty="0"/>
              <a:t>)</a:t>
            </a:r>
          </a:p>
          <a:p>
            <a:pPr defTabSz="180000"/>
            <a:r>
              <a:rPr lang="en-US" altLang="ko-KR" sz="1500" dirty="0"/>
              <a:t>		</a:t>
            </a:r>
            <a:r>
              <a:rPr lang="en-US" altLang="ko-KR" sz="1500" dirty="0" err="1"/>
              <a:t>System.exit</a:t>
            </a:r>
            <a:r>
              <a:rPr lang="en-US" altLang="ko-KR" sz="1500" dirty="0"/>
              <a:t>(0); </a:t>
            </a:r>
          </a:p>
          <a:p>
            <a:pPr defTabSz="180000"/>
            <a:r>
              <a:rPr lang="en-US" altLang="ko-KR" sz="1500" dirty="0"/>
              <a:t>}</a:t>
            </a:r>
            <a:endParaRPr lang="ko-KR" altLang="en-US" sz="1500" dirty="0"/>
          </a:p>
        </p:txBody>
      </p:sp>
      <p:sp>
        <p:nvSpPr>
          <p:cNvPr id="6" name="직사각형 9">
            <a:extLst>
              <a:ext uri="{FF2B5EF4-FFF2-40B4-BE49-F238E27FC236}">
                <a16:creationId xmlns:a16="http://schemas.microsoft.com/office/drawing/2014/main" id="{0F9B9968-C6F4-564C-B553-12CEE12423AB}"/>
              </a:ext>
            </a:extLst>
          </p:cNvPr>
          <p:cNvSpPr/>
          <p:nvPr/>
        </p:nvSpPr>
        <p:spPr>
          <a:xfrm>
            <a:off x="8275496" y="2998155"/>
            <a:ext cx="251703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/>
              <a:t>q </a:t>
            </a:r>
            <a:r>
              <a:rPr lang="ko-KR" altLang="en-US" sz="1400" dirty="0"/>
              <a:t>키가 누르면 프로그램 종료</a:t>
            </a:r>
            <a:endParaRPr lang="en-US" altLang="ko-KR" sz="1400" dirty="0"/>
          </a:p>
        </p:txBody>
      </p:sp>
      <p:sp>
        <p:nvSpPr>
          <p:cNvPr id="7" name="직사각형 10">
            <a:extLst>
              <a:ext uri="{FF2B5EF4-FFF2-40B4-BE49-F238E27FC236}">
                <a16:creationId xmlns:a16="http://schemas.microsoft.com/office/drawing/2014/main" id="{2B5DC437-60F6-4040-99E7-E6F431D107CB}"/>
              </a:ext>
            </a:extLst>
          </p:cNvPr>
          <p:cNvSpPr/>
          <p:nvPr/>
        </p:nvSpPr>
        <p:spPr>
          <a:xfrm>
            <a:off x="8264127" y="5107732"/>
            <a:ext cx="25987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/>
              <a:t>F5 </a:t>
            </a:r>
            <a:r>
              <a:rPr lang="ko-KR" altLang="en-US" sz="1400" dirty="0"/>
              <a:t>키를 누르면 프로그램 종료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240465379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05A07-3352-8E49-A2F3-1C3007D1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020" y="523613"/>
            <a:ext cx="10427960" cy="758922"/>
          </a:xfrm>
        </p:spPr>
        <p:txBody>
          <a:bodyPr/>
          <a:lstStyle/>
          <a:p>
            <a:r>
              <a:rPr lang="ko-KR" altLang="en-US" dirty="0"/>
              <a:t>가상 키</a:t>
            </a:r>
            <a:r>
              <a:rPr lang="en-US" altLang="ko-KR" dirty="0"/>
              <a:t>(Virtual Key)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015CB0-5687-FD4A-9F77-CBC63DE77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2020" y="1520042"/>
            <a:ext cx="10427960" cy="758923"/>
          </a:xfrm>
        </p:spPr>
        <p:txBody>
          <a:bodyPr>
            <a:normAutofit lnSpcReduction="10000"/>
          </a:bodyPr>
          <a:lstStyle/>
          <a:p>
            <a:r>
              <a:rPr lang="ko-KR" altLang="en-US" dirty="0"/>
              <a:t>가상 키는 </a:t>
            </a:r>
            <a:r>
              <a:rPr lang="en-US" altLang="ko-KR" dirty="0" err="1"/>
              <a:t>KeyEvent</a:t>
            </a:r>
            <a:r>
              <a:rPr lang="en-US" altLang="ko-KR" dirty="0"/>
              <a:t> </a:t>
            </a:r>
            <a:r>
              <a:rPr lang="ko-KR" altLang="en-US" dirty="0"/>
              <a:t>클래스에 상수로 선언</a:t>
            </a:r>
            <a:endParaRPr lang="en-US" altLang="ko-KR" dirty="0"/>
          </a:p>
          <a:p>
            <a:r>
              <a:rPr lang="ko-KR" altLang="en-US" dirty="0"/>
              <a:t>가상 키의 일부 소개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C24C4B5-D31C-D842-A787-7502FD2E3C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970" y="2278965"/>
            <a:ext cx="8541291" cy="4278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2215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05A07-3352-8E49-A2F3-1C3007D1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020" y="523613"/>
            <a:ext cx="10427960" cy="758922"/>
          </a:xfrm>
        </p:spPr>
        <p:txBody>
          <a:bodyPr/>
          <a:lstStyle/>
          <a:p>
            <a:r>
              <a:rPr lang="ko-KR" altLang="en-US" dirty="0"/>
              <a:t>예제 </a:t>
            </a:r>
            <a:r>
              <a:rPr lang="en-US" altLang="ko-KR" dirty="0"/>
              <a:t>9-6 : </a:t>
            </a:r>
            <a:r>
              <a:rPr lang="en-US" altLang="ko-KR" dirty="0" err="1"/>
              <a:t>KeyListener</a:t>
            </a:r>
            <a:r>
              <a:rPr lang="en-US" altLang="ko-KR" dirty="0"/>
              <a:t> </a:t>
            </a:r>
            <a:r>
              <a:rPr lang="ko-KR" altLang="en-US" dirty="0"/>
              <a:t>활용 </a:t>
            </a:r>
            <a:r>
              <a:rPr lang="en-US" altLang="ko-KR" dirty="0"/>
              <a:t>– </a:t>
            </a:r>
            <a:r>
              <a:rPr lang="ko-KR" altLang="en-US" dirty="0"/>
              <a:t>입력된 문자 키 판별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015CB0-5687-FD4A-9F77-CBC63DE77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2020" y="1520043"/>
            <a:ext cx="10427960" cy="653142"/>
          </a:xfrm>
        </p:spPr>
        <p:txBody>
          <a:bodyPr/>
          <a:lstStyle/>
          <a:p>
            <a:r>
              <a:rPr lang="ko-KR" altLang="en-US" dirty="0" err="1">
                <a:solidFill>
                  <a:schemeClr val="tx1"/>
                </a:solidFill>
                <a:latin typeface="+mn-ea"/>
              </a:rPr>
              <a:t>컨텐트팬에</a:t>
            </a:r>
            <a:r>
              <a:rPr lang="ko-KR" altLang="en-US" dirty="0"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+mn-ea"/>
              </a:rPr>
              <a:t>&lt;Enter&gt; </a:t>
            </a:r>
            <a:r>
              <a:rPr lang="ko-KR" altLang="en-US" dirty="0">
                <a:solidFill>
                  <a:schemeClr val="tx1"/>
                </a:solidFill>
                <a:latin typeface="+mn-ea"/>
              </a:rPr>
              <a:t>키를 입력할 때마다 배경색을 </a:t>
            </a:r>
            <a:r>
              <a:rPr lang="ko-KR" altLang="en-US" dirty="0" err="1">
                <a:solidFill>
                  <a:schemeClr val="tx1"/>
                </a:solidFill>
                <a:latin typeface="+mn-ea"/>
              </a:rPr>
              <a:t>랜덤하게</a:t>
            </a:r>
            <a:r>
              <a:rPr lang="ko-KR" altLang="en-US" dirty="0">
                <a:solidFill>
                  <a:schemeClr val="tx1"/>
                </a:solidFill>
                <a:latin typeface="+mn-ea"/>
              </a:rPr>
              <a:t> 바꾸고</a:t>
            </a:r>
            <a:r>
              <a:rPr lang="en-US" altLang="ko-KR" dirty="0">
                <a:solidFill>
                  <a:schemeClr val="tx1"/>
                </a:solidFill>
                <a:latin typeface="+mn-ea"/>
              </a:rPr>
              <a:t>, 'q' </a:t>
            </a:r>
            <a:r>
              <a:rPr lang="ko-KR" altLang="en-US" dirty="0">
                <a:solidFill>
                  <a:schemeClr val="tx1"/>
                </a:solidFill>
                <a:latin typeface="+mn-ea"/>
              </a:rPr>
              <a:t>키를 입력하면 프로그램을 </a:t>
            </a:r>
            <a:r>
              <a:rPr lang="ko-KR" altLang="en-US" dirty="0" err="1">
                <a:solidFill>
                  <a:schemeClr val="tx1"/>
                </a:solidFill>
                <a:latin typeface="+mn-ea"/>
              </a:rPr>
              <a:t>종료시켜라</a:t>
            </a:r>
            <a:r>
              <a:rPr lang="en-US" altLang="ko-KR" dirty="0">
                <a:solidFill>
                  <a:schemeClr val="tx1"/>
                </a:solidFill>
                <a:latin typeface="+mn-ea"/>
              </a:rPr>
              <a:t>.</a:t>
            </a:r>
            <a:endParaRPr lang="ko-KR" altLang="en-US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4" name="그림 8">
            <a:extLst>
              <a:ext uri="{FF2B5EF4-FFF2-40B4-BE49-F238E27FC236}">
                <a16:creationId xmlns:a16="http://schemas.microsoft.com/office/drawing/2014/main" id="{FDCCAC4B-7E94-0245-8947-739997010E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0945" y="2417535"/>
            <a:ext cx="2258845" cy="1366193"/>
          </a:xfrm>
          <a:prstGeom prst="rect">
            <a:avLst/>
          </a:prstGeom>
        </p:spPr>
      </p:pic>
      <p:sp>
        <p:nvSpPr>
          <p:cNvPr id="5" name="모서리가 둥근 사각형 설명선 19">
            <a:extLst>
              <a:ext uri="{FF2B5EF4-FFF2-40B4-BE49-F238E27FC236}">
                <a16:creationId xmlns:a16="http://schemas.microsoft.com/office/drawing/2014/main" id="{92D39392-1B66-6D46-BA21-DB873CBA4388}"/>
              </a:ext>
            </a:extLst>
          </p:cNvPr>
          <p:cNvSpPr/>
          <p:nvPr/>
        </p:nvSpPr>
        <p:spPr>
          <a:xfrm>
            <a:off x="8207049" y="3850766"/>
            <a:ext cx="1399982" cy="459700"/>
          </a:xfrm>
          <a:prstGeom prst="wedgeRoundRectCallout">
            <a:avLst>
              <a:gd name="adj1" fmla="val -57056"/>
              <a:gd name="adj2" fmla="val -103914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050" dirty="0"/>
              <a:t>'q' </a:t>
            </a:r>
            <a:r>
              <a:rPr lang="ko-KR" altLang="en-US" sz="1050" dirty="0"/>
              <a:t>키를 입력하면 프로그램 종료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E99ADF-2B87-8846-BB5E-C7DAA8B9258A}"/>
              </a:ext>
            </a:extLst>
          </p:cNvPr>
          <p:cNvSpPr txBox="1"/>
          <p:nvPr/>
        </p:nvSpPr>
        <p:spPr>
          <a:xfrm>
            <a:off x="2149434" y="4684816"/>
            <a:ext cx="82269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err="1"/>
              <a:t>컨텐트팬에</a:t>
            </a:r>
            <a:r>
              <a:rPr lang="ko-KR" altLang="en-US" sz="1600" dirty="0"/>
              <a:t> 키 </a:t>
            </a:r>
            <a:r>
              <a:rPr lang="ko-KR" altLang="en-US" sz="1600" dirty="0" err="1"/>
              <a:t>리스너를</a:t>
            </a:r>
            <a:r>
              <a:rPr lang="ko-KR" altLang="en-US" sz="1600" dirty="0"/>
              <a:t> 달고</a:t>
            </a:r>
            <a:r>
              <a:rPr lang="en-US" altLang="ko-KR" sz="1600" dirty="0"/>
              <a:t>,</a:t>
            </a:r>
            <a:r>
              <a:rPr lang="ko-KR" altLang="en-US" sz="1600" dirty="0"/>
              <a:t> 포커스를 주어</a:t>
            </a:r>
            <a:r>
              <a:rPr lang="en-US" altLang="ko-KR" sz="1600" dirty="0"/>
              <a:t>,</a:t>
            </a:r>
            <a:r>
              <a:rPr lang="ko-KR" altLang="en-US" sz="1600" dirty="0"/>
              <a:t> 키 입력을 받도록 해야 한다</a:t>
            </a:r>
            <a:r>
              <a:rPr lang="en-US" altLang="ko-KR" sz="1600" dirty="0"/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색은 </a:t>
            </a:r>
            <a:r>
              <a:rPr lang="en-US" altLang="ko-KR" sz="1600" dirty="0"/>
              <a:t>new Color(</a:t>
            </a:r>
            <a:r>
              <a:rPr lang="en-US" altLang="ko-KR" sz="1600" dirty="0" err="1"/>
              <a:t>int</a:t>
            </a:r>
            <a:r>
              <a:rPr lang="en-US" altLang="ko-KR" sz="1600" dirty="0"/>
              <a:t> r, </a:t>
            </a:r>
            <a:r>
              <a:rPr lang="en-US" altLang="ko-KR" sz="1600" dirty="0" err="1"/>
              <a:t>int</a:t>
            </a:r>
            <a:r>
              <a:rPr lang="en-US" altLang="ko-KR" sz="1600" dirty="0"/>
              <a:t> g, </a:t>
            </a:r>
            <a:r>
              <a:rPr lang="en-US" altLang="ko-KR" sz="1600" dirty="0" err="1"/>
              <a:t>int</a:t>
            </a:r>
            <a:r>
              <a:rPr lang="en-US" altLang="ko-KR" sz="1600" dirty="0"/>
              <a:t> b)</a:t>
            </a:r>
            <a:r>
              <a:rPr lang="ko-KR" altLang="en-US" sz="1600" dirty="0"/>
              <a:t>로 생성한다</a:t>
            </a:r>
            <a:r>
              <a:rPr lang="en-US" altLang="ko-KR" sz="1600" dirty="0"/>
              <a:t>. </a:t>
            </a:r>
          </a:p>
          <a:p>
            <a:r>
              <a:rPr lang="en-US" altLang="ko-KR" sz="1600" dirty="0"/>
              <a:t>     r(red), g(green), b(blue)</a:t>
            </a:r>
            <a:r>
              <a:rPr lang="ko-KR" altLang="en-US" sz="1600" dirty="0"/>
              <a:t>는 색의 </a:t>
            </a:r>
            <a:r>
              <a:rPr lang="en-US" altLang="ko-KR" sz="1600" dirty="0"/>
              <a:t>3</a:t>
            </a:r>
            <a:r>
              <a:rPr lang="ko-KR" altLang="en-US" sz="1600" dirty="0"/>
              <a:t>요소로서 </a:t>
            </a:r>
            <a:r>
              <a:rPr lang="en-US" altLang="ko-KR" sz="1600" dirty="0"/>
              <a:t>0~255 </a:t>
            </a:r>
            <a:r>
              <a:rPr lang="ko-KR" altLang="en-US" sz="1600" dirty="0"/>
              <a:t>사이의 값이다</a:t>
            </a:r>
            <a:r>
              <a:rPr lang="en-US" altLang="ko-KR" sz="1600" dirty="0"/>
              <a:t>.</a:t>
            </a:r>
          </a:p>
        </p:txBody>
      </p:sp>
      <p:pic>
        <p:nvPicPr>
          <p:cNvPr id="7" name="그림 5">
            <a:extLst>
              <a:ext uri="{FF2B5EF4-FFF2-40B4-BE49-F238E27FC236}">
                <a16:creationId xmlns:a16="http://schemas.microsoft.com/office/drawing/2014/main" id="{F48AEA00-4C2B-2D46-BB51-6CD8122C44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814" y="2417535"/>
            <a:ext cx="2258845" cy="136619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7E225C2-0693-BB4B-BFC6-EFC8277396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9062" y="2410693"/>
            <a:ext cx="2258845" cy="1366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21431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05A07-3352-8E49-A2F3-1C3007D1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020" y="523613"/>
            <a:ext cx="10427960" cy="758922"/>
          </a:xfrm>
        </p:spPr>
        <p:txBody>
          <a:bodyPr/>
          <a:lstStyle/>
          <a:p>
            <a:r>
              <a:rPr lang="ko-KR" altLang="en-US" dirty="0"/>
              <a:t>예제 </a:t>
            </a:r>
            <a:r>
              <a:rPr lang="en-US" altLang="ko-KR" dirty="0"/>
              <a:t>9-6 </a:t>
            </a:r>
            <a:r>
              <a:rPr lang="ko-KR" altLang="en-US" dirty="0"/>
              <a:t>정답 </a:t>
            </a:r>
            <a:endParaRPr lang="en-US" dirty="0"/>
          </a:p>
        </p:txBody>
      </p:sp>
      <p:sp>
        <p:nvSpPr>
          <p:cNvPr id="4" name="직사각형 4">
            <a:extLst>
              <a:ext uri="{FF2B5EF4-FFF2-40B4-BE49-F238E27FC236}">
                <a16:creationId xmlns:a16="http://schemas.microsoft.com/office/drawing/2014/main" id="{5E263F4A-ADD0-8447-8630-C609CA362A1E}"/>
              </a:ext>
            </a:extLst>
          </p:cNvPr>
          <p:cNvSpPr/>
          <p:nvPr/>
        </p:nvSpPr>
        <p:spPr>
          <a:xfrm>
            <a:off x="870143" y="1502295"/>
            <a:ext cx="5756286" cy="440120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import </a:t>
            </a:r>
            <a:r>
              <a:rPr lang="en-US" altLang="ko-KR" sz="1400" dirty="0" err="1"/>
              <a:t>java.awt</a:t>
            </a:r>
            <a:r>
              <a:rPr lang="en-US" altLang="ko-KR" sz="1400" dirty="0"/>
              <a:t>.*;</a:t>
            </a:r>
          </a:p>
          <a:p>
            <a:pPr defTabSz="180000"/>
            <a:r>
              <a:rPr lang="en-US" altLang="ko-KR" sz="1400" dirty="0"/>
              <a:t>import </a:t>
            </a:r>
            <a:r>
              <a:rPr lang="en-US" altLang="ko-KR" sz="1400" dirty="0" err="1"/>
              <a:t>java.awt.event</a:t>
            </a:r>
            <a:r>
              <a:rPr lang="en-US" altLang="ko-KR" sz="1400" dirty="0"/>
              <a:t>.*;</a:t>
            </a:r>
          </a:p>
          <a:p>
            <a:pPr defTabSz="180000"/>
            <a:r>
              <a:rPr lang="en-US" altLang="ko-KR" sz="1400" dirty="0"/>
              <a:t>import </a:t>
            </a:r>
            <a:r>
              <a:rPr lang="en-US" altLang="ko-KR" sz="1400" dirty="0" err="1"/>
              <a:t>javax.swing</a:t>
            </a:r>
            <a:r>
              <a:rPr lang="en-US" altLang="ko-KR" sz="1400" dirty="0"/>
              <a:t>.*;</a:t>
            </a:r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dirty="0"/>
              <a:t>public class </a:t>
            </a:r>
            <a:r>
              <a:rPr lang="en-US" altLang="ko-KR" sz="1400" dirty="0" err="1"/>
              <a:t>KeyCharEx</a:t>
            </a:r>
            <a:r>
              <a:rPr lang="en-US" altLang="ko-KR" sz="1400" dirty="0"/>
              <a:t> extends </a:t>
            </a:r>
            <a:r>
              <a:rPr lang="en-US" altLang="ko-KR" sz="1400" dirty="0" err="1"/>
              <a:t>JFrame</a:t>
            </a:r>
            <a:r>
              <a:rPr lang="en-US" altLang="ko-KR" sz="1400" dirty="0"/>
              <a:t> {</a:t>
            </a:r>
          </a:p>
          <a:p>
            <a:pPr defTabSz="180000"/>
            <a:r>
              <a:rPr lang="en-US" altLang="ko-KR" sz="1400" dirty="0"/>
              <a:t>	private</a:t>
            </a:r>
            <a:r>
              <a:rPr lang="ko-KR" altLang="en-US" sz="1400" dirty="0"/>
              <a:t> </a:t>
            </a:r>
            <a:r>
              <a:rPr lang="en-US" altLang="ko-KR" sz="1400" dirty="0"/>
              <a:t>JLabel la = </a:t>
            </a:r>
          </a:p>
          <a:p>
            <a:pPr defTabSz="180000"/>
            <a:r>
              <a:rPr lang="en-US" altLang="ko-KR" sz="1400" dirty="0"/>
              <a:t>		new </a:t>
            </a:r>
            <a:r>
              <a:rPr lang="en-US" altLang="ko-KR" sz="1400" dirty="0" err="1"/>
              <a:t>JLabel</a:t>
            </a:r>
            <a:r>
              <a:rPr lang="en-US" altLang="ko-KR" sz="1400" dirty="0"/>
              <a:t>("&lt;Enter&gt;</a:t>
            </a:r>
            <a:r>
              <a:rPr lang="ko-KR" altLang="en-US" sz="1400" dirty="0"/>
              <a:t>키로 배경색이 바뀝니다</a:t>
            </a:r>
            <a:r>
              <a:rPr lang="en-US" altLang="ko-KR" sz="1400" dirty="0"/>
              <a:t>");</a:t>
            </a:r>
          </a:p>
          <a:p>
            <a:pPr defTabSz="180000"/>
            <a:r>
              <a:rPr lang="en-US" altLang="ko-KR" sz="1400" dirty="0"/>
              <a:t>	</a:t>
            </a:r>
          </a:p>
          <a:p>
            <a:pPr defTabSz="180000"/>
            <a:r>
              <a:rPr lang="en-US" altLang="ko-KR" sz="1400" dirty="0"/>
              <a:t>	public KeyCharEx() {</a:t>
            </a:r>
          </a:p>
          <a:p>
            <a:pPr defTabSz="180000"/>
            <a:r>
              <a:rPr lang="en-US" altLang="ko-KR" sz="1400" dirty="0"/>
              <a:t>		super("</a:t>
            </a:r>
            <a:r>
              <a:rPr lang="en-US" altLang="ko-KR" sz="1400" dirty="0" err="1"/>
              <a:t>KeyListener</a:t>
            </a:r>
            <a:r>
              <a:rPr lang="ko-KR" altLang="en-US" sz="1400" dirty="0"/>
              <a:t>의 문자 키 입력 예제</a:t>
            </a:r>
            <a:r>
              <a:rPr lang="en-US" altLang="ko-KR" sz="1400" dirty="0"/>
              <a:t>");</a:t>
            </a:r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dirty="0" err="1"/>
              <a:t>setDefaultCloseOperation</a:t>
            </a:r>
            <a:r>
              <a:rPr lang="en-US" altLang="ko-KR" sz="1400" dirty="0"/>
              <a:t>(</a:t>
            </a:r>
            <a:r>
              <a:rPr lang="en-US" altLang="ko-KR" sz="1400" dirty="0" err="1"/>
              <a:t>JFrame.EXIT_ON_CLOSE</a:t>
            </a:r>
            <a:r>
              <a:rPr lang="en-US" altLang="ko-KR" sz="1400" dirty="0"/>
              <a:t>);</a:t>
            </a:r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b="1" dirty="0"/>
              <a:t>Container c = </a:t>
            </a:r>
            <a:r>
              <a:rPr lang="en-US" altLang="ko-KR" sz="1400" b="1" dirty="0" err="1"/>
              <a:t>getContentPane</a:t>
            </a:r>
            <a:r>
              <a:rPr lang="en-US" altLang="ko-KR" sz="1400" b="1" dirty="0"/>
              <a:t>(); </a:t>
            </a:r>
            <a:endParaRPr lang="ko-KR" altLang="en-US" sz="1400" b="1" dirty="0"/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dirty="0" err="1"/>
              <a:t>c.setLayout</a:t>
            </a:r>
            <a:r>
              <a:rPr lang="en-US" altLang="ko-KR" sz="1400" dirty="0"/>
              <a:t>(new </a:t>
            </a:r>
            <a:r>
              <a:rPr lang="en-US" altLang="ko-KR" sz="1400" dirty="0" err="1"/>
              <a:t>FlowLayout</a:t>
            </a:r>
            <a:r>
              <a:rPr lang="en-US" altLang="ko-KR" sz="1400" dirty="0"/>
              <a:t>());</a:t>
            </a:r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dirty="0" err="1"/>
              <a:t>c.add</a:t>
            </a:r>
            <a:r>
              <a:rPr lang="en-US" altLang="ko-KR" sz="1400" dirty="0"/>
              <a:t>(la);</a:t>
            </a:r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b="1" dirty="0" err="1"/>
              <a:t>c.addKeyListener</a:t>
            </a:r>
            <a:r>
              <a:rPr lang="en-US" altLang="ko-KR" sz="1400" b="1" dirty="0"/>
              <a:t>(new </a:t>
            </a:r>
            <a:r>
              <a:rPr lang="en-US" altLang="ko-KR" sz="1400" b="1" dirty="0" err="1"/>
              <a:t>MyKeyListener</a:t>
            </a:r>
            <a:r>
              <a:rPr lang="en-US" altLang="ko-KR" sz="1400" b="1" dirty="0"/>
              <a:t>()); </a:t>
            </a:r>
            <a:endParaRPr lang="ko-KR" altLang="en-US" sz="1400" b="1" dirty="0"/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dirty="0" err="1"/>
              <a:t>setSize</a:t>
            </a:r>
            <a:r>
              <a:rPr lang="en-US" altLang="ko-KR" sz="1400" dirty="0"/>
              <a:t>(250, 150);</a:t>
            </a:r>
          </a:p>
          <a:p>
            <a:pPr defTabSz="180000"/>
            <a:r>
              <a:rPr lang="en-US" altLang="ko-KR" sz="1400" dirty="0"/>
              <a:t>		setVisible(true);</a:t>
            </a:r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b="1" dirty="0"/>
              <a:t>c.setFocusable(true); </a:t>
            </a:r>
            <a:r>
              <a:rPr lang="en-US" altLang="ko-KR" sz="1400" dirty="0">
                <a:solidFill>
                  <a:srgbClr val="00B050"/>
                </a:solidFill>
              </a:rPr>
              <a:t>// </a:t>
            </a:r>
            <a:r>
              <a:rPr lang="ko-KR" altLang="en-US" sz="1400" dirty="0" err="1">
                <a:solidFill>
                  <a:srgbClr val="00B050"/>
                </a:solidFill>
              </a:rPr>
              <a:t>컨텐트팬이</a:t>
            </a:r>
            <a:r>
              <a:rPr lang="ko-KR" altLang="en-US" sz="1400" dirty="0">
                <a:solidFill>
                  <a:srgbClr val="00B050"/>
                </a:solidFill>
              </a:rPr>
              <a:t> 포커스를 받을 수 있도록 설정</a:t>
            </a:r>
            <a:endParaRPr lang="en-US" altLang="ko-KR" sz="1400" dirty="0">
              <a:solidFill>
                <a:srgbClr val="00B050"/>
              </a:solidFill>
            </a:endParaRPr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b="1" dirty="0" err="1"/>
              <a:t>c.requestFocus</a:t>
            </a:r>
            <a:r>
              <a:rPr lang="en-US" altLang="ko-KR" sz="1400" b="1" dirty="0"/>
              <a:t>(); </a:t>
            </a:r>
            <a:r>
              <a:rPr lang="en-US" altLang="ko-KR" sz="1400" dirty="0">
                <a:solidFill>
                  <a:srgbClr val="00B050"/>
                </a:solidFill>
              </a:rPr>
              <a:t>// </a:t>
            </a:r>
            <a:r>
              <a:rPr lang="ko-KR" altLang="en-US" sz="1400" dirty="0" err="1">
                <a:solidFill>
                  <a:srgbClr val="00B050"/>
                </a:solidFill>
              </a:rPr>
              <a:t>컨텐트팬에</a:t>
            </a:r>
            <a:r>
              <a:rPr lang="ko-KR" altLang="en-US" sz="1400" dirty="0">
                <a:solidFill>
                  <a:srgbClr val="00B050"/>
                </a:solidFill>
              </a:rPr>
              <a:t> 포커스 설정</a:t>
            </a:r>
            <a:endParaRPr lang="en-US" altLang="ko-KR" sz="1400" dirty="0">
              <a:solidFill>
                <a:srgbClr val="00B050"/>
              </a:solidFill>
            </a:endParaRPr>
          </a:p>
          <a:p>
            <a:pPr defTabSz="180000"/>
            <a:r>
              <a:rPr lang="en-US" altLang="ko-KR" sz="1400" dirty="0"/>
              <a:t>	}</a:t>
            </a:r>
            <a:endParaRPr lang="ko-KR" altLang="en-US" sz="1400" dirty="0"/>
          </a:p>
        </p:txBody>
      </p:sp>
      <p:sp>
        <p:nvSpPr>
          <p:cNvPr id="5" name="직사각형 5">
            <a:extLst>
              <a:ext uri="{FF2B5EF4-FFF2-40B4-BE49-F238E27FC236}">
                <a16:creationId xmlns:a16="http://schemas.microsoft.com/office/drawing/2014/main" id="{6491DC95-89F9-404E-BA5B-5C6FF7C2D937}"/>
              </a:ext>
            </a:extLst>
          </p:cNvPr>
          <p:cNvSpPr/>
          <p:nvPr/>
        </p:nvSpPr>
        <p:spPr>
          <a:xfrm>
            <a:off x="6506929" y="1502295"/>
            <a:ext cx="4798387" cy="483209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	</a:t>
            </a:r>
            <a:r>
              <a:rPr lang="en-US" altLang="ko-KR" sz="1400" b="1" dirty="0"/>
              <a:t>class </a:t>
            </a:r>
            <a:r>
              <a:rPr lang="en-US" altLang="ko-KR" sz="1400" b="1" dirty="0" err="1"/>
              <a:t>MyKeyListener</a:t>
            </a:r>
            <a:r>
              <a:rPr lang="en-US" altLang="ko-KR" sz="1400" b="1" dirty="0"/>
              <a:t> extends </a:t>
            </a:r>
            <a:r>
              <a:rPr lang="en-US" altLang="ko-KR" sz="1400" b="1" dirty="0" err="1"/>
              <a:t>KeyAdapter</a:t>
            </a:r>
            <a:r>
              <a:rPr lang="en-US" altLang="ko-KR" sz="1400" b="1" dirty="0"/>
              <a:t> </a:t>
            </a:r>
            <a:r>
              <a:rPr lang="en-US" altLang="ko-KR" sz="1400" dirty="0"/>
              <a:t>{</a:t>
            </a:r>
            <a:endParaRPr lang="ko-KR" altLang="en-US" sz="1400" dirty="0"/>
          </a:p>
          <a:p>
            <a:pPr defTabSz="180000"/>
            <a:r>
              <a:rPr lang="en-US" altLang="ko-KR" sz="1400" dirty="0"/>
              <a:t>		public void </a:t>
            </a:r>
            <a:r>
              <a:rPr lang="en-US" altLang="ko-KR" sz="1400" dirty="0" err="1"/>
              <a:t>keyPressed</a:t>
            </a:r>
            <a:r>
              <a:rPr lang="en-US" altLang="ko-KR" sz="1400" dirty="0"/>
              <a:t>(</a:t>
            </a:r>
            <a:r>
              <a:rPr lang="en-US" altLang="ko-KR" sz="1400" dirty="0" err="1"/>
              <a:t>KeyEvent</a:t>
            </a:r>
            <a:r>
              <a:rPr lang="en-US" altLang="ko-KR" sz="1400" dirty="0"/>
              <a:t> e) {</a:t>
            </a:r>
          </a:p>
          <a:p>
            <a:pPr defTabSz="180000"/>
            <a:r>
              <a:rPr lang="en-US" altLang="ko-KR" sz="1400" dirty="0"/>
              <a:t>			</a:t>
            </a:r>
            <a:r>
              <a:rPr lang="en-US" altLang="ko-KR" sz="1400" dirty="0">
                <a:solidFill>
                  <a:srgbClr val="00B050"/>
                </a:solidFill>
              </a:rPr>
              <a:t>// </a:t>
            </a:r>
            <a:r>
              <a:rPr lang="ko-KR" altLang="en-US" sz="1400" dirty="0">
                <a:solidFill>
                  <a:srgbClr val="00B050"/>
                </a:solidFill>
              </a:rPr>
              <a:t>임의의 색을 만들기 위해 </a:t>
            </a:r>
            <a:r>
              <a:rPr lang="ko-KR" altLang="en-US" sz="1400" dirty="0" err="1">
                <a:solidFill>
                  <a:srgbClr val="00B050"/>
                </a:solidFill>
              </a:rPr>
              <a:t>랜덤하게</a:t>
            </a:r>
            <a:r>
              <a:rPr lang="ko-KR" altLang="en-US" sz="1400" dirty="0">
                <a:solidFill>
                  <a:srgbClr val="00B050"/>
                </a:solidFill>
              </a:rPr>
              <a:t> </a:t>
            </a:r>
            <a:r>
              <a:rPr lang="en-US" altLang="ko-KR" sz="1400" dirty="0">
                <a:solidFill>
                  <a:srgbClr val="00B050"/>
                </a:solidFill>
              </a:rPr>
              <a:t>r, g, b </a:t>
            </a:r>
            <a:r>
              <a:rPr lang="ko-KR" altLang="en-US" sz="1400" dirty="0">
                <a:solidFill>
                  <a:srgbClr val="00B050"/>
                </a:solidFill>
              </a:rPr>
              <a:t>성분 생성</a:t>
            </a:r>
          </a:p>
          <a:p>
            <a:pPr defTabSz="180000"/>
            <a:r>
              <a:rPr lang="en-US" altLang="ko-KR" sz="1400" dirty="0"/>
              <a:t>			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r = (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) (</a:t>
            </a:r>
            <a:r>
              <a:rPr lang="en-US" altLang="ko-KR" sz="1400" dirty="0" err="1"/>
              <a:t>Math.random</a:t>
            </a:r>
            <a:r>
              <a:rPr lang="en-US" altLang="ko-KR" sz="1400" dirty="0"/>
              <a:t>() * 256); </a:t>
            </a:r>
            <a:r>
              <a:rPr lang="en-US" altLang="ko-KR" sz="1400" dirty="0">
                <a:solidFill>
                  <a:srgbClr val="00B050"/>
                </a:solidFill>
              </a:rPr>
              <a:t>// red </a:t>
            </a:r>
            <a:r>
              <a:rPr lang="ko-KR" altLang="en-US" sz="1400" dirty="0">
                <a:solidFill>
                  <a:srgbClr val="00B050"/>
                </a:solidFill>
              </a:rPr>
              <a:t>성분</a:t>
            </a:r>
          </a:p>
          <a:p>
            <a:pPr defTabSz="180000"/>
            <a:r>
              <a:rPr lang="en-US" altLang="ko-KR" sz="1400" dirty="0"/>
              <a:t>			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g = (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) (</a:t>
            </a:r>
            <a:r>
              <a:rPr lang="en-US" altLang="ko-KR" sz="1400" dirty="0" err="1"/>
              <a:t>Math.random</a:t>
            </a:r>
            <a:r>
              <a:rPr lang="en-US" altLang="ko-KR" sz="1400" dirty="0"/>
              <a:t>() * 256); </a:t>
            </a:r>
            <a:r>
              <a:rPr lang="en-US" altLang="ko-KR" sz="1400" dirty="0">
                <a:solidFill>
                  <a:srgbClr val="00B050"/>
                </a:solidFill>
              </a:rPr>
              <a:t>// green </a:t>
            </a:r>
            <a:r>
              <a:rPr lang="ko-KR" altLang="en-US" sz="1400" dirty="0">
                <a:solidFill>
                  <a:srgbClr val="00B050"/>
                </a:solidFill>
              </a:rPr>
              <a:t>성분</a:t>
            </a:r>
          </a:p>
          <a:p>
            <a:pPr defTabSz="180000"/>
            <a:r>
              <a:rPr lang="en-US" altLang="ko-KR" sz="1400" dirty="0"/>
              <a:t>			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b = (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) (</a:t>
            </a:r>
            <a:r>
              <a:rPr lang="en-US" altLang="ko-KR" sz="1400" dirty="0" err="1"/>
              <a:t>Math.random</a:t>
            </a:r>
            <a:r>
              <a:rPr lang="en-US" altLang="ko-KR" sz="1400" dirty="0"/>
              <a:t>() * 256); </a:t>
            </a:r>
            <a:r>
              <a:rPr lang="en-US" altLang="ko-KR" sz="1400" dirty="0">
                <a:solidFill>
                  <a:srgbClr val="00B050"/>
                </a:solidFill>
              </a:rPr>
              <a:t>// blue </a:t>
            </a:r>
            <a:r>
              <a:rPr lang="ko-KR" altLang="en-US" sz="1400" dirty="0">
                <a:solidFill>
                  <a:srgbClr val="00B050"/>
                </a:solidFill>
              </a:rPr>
              <a:t>성분</a:t>
            </a:r>
            <a:endParaRPr lang="en-US" altLang="ko-KR" sz="1400" dirty="0">
              <a:solidFill>
                <a:srgbClr val="00B050"/>
              </a:solidFill>
            </a:endParaRPr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dirty="0"/>
              <a:t>			switch(</a:t>
            </a:r>
            <a:r>
              <a:rPr lang="en-US" altLang="ko-KR" sz="1400" b="1" dirty="0" err="1"/>
              <a:t>e.getKeyChar</a:t>
            </a:r>
            <a:r>
              <a:rPr lang="en-US" altLang="ko-KR" sz="1400" b="1" dirty="0"/>
              <a:t>()</a:t>
            </a:r>
            <a:r>
              <a:rPr lang="en-US" altLang="ko-KR" sz="1400" dirty="0"/>
              <a:t>) { </a:t>
            </a:r>
            <a:r>
              <a:rPr lang="en-US" altLang="ko-KR" sz="1400" dirty="0">
                <a:solidFill>
                  <a:srgbClr val="00B050"/>
                </a:solidFill>
              </a:rPr>
              <a:t>// </a:t>
            </a:r>
            <a:r>
              <a:rPr lang="ko-KR" altLang="en-US" sz="1400" dirty="0">
                <a:solidFill>
                  <a:srgbClr val="00B050"/>
                </a:solidFill>
              </a:rPr>
              <a:t>입력된 키 문자</a:t>
            </a:r>
          </a:p>
          <a:p>
            <a:pPr defTabSz="180000"/>
            <a:r>
              <a:rPr lang="en-US" altLang="ko-KR" sz="1400" dirty="0"/>
              <a:t>				</a:t>
            </a:r>
            <a:r>
              <a:rPr lang="en-US" altLang="ko-KR" sz="1400" b="1" dirty="0"/>
              <a:t>case '\n': </a:t>
            </a:r>
            <a:r>
              <a:rPr lang="en-US" altLang="ko-KR" sz="1400" dirty="0"/>
              <a:t>// &lt;Enter&gt; </a:t>
            </a:r>
            <a:r>
              <a:rPr lang="ko-KR" altLang="en-US" sz="1400" dirty="0"/>
              <a:t>키 입력</a:t>
            </a:r>
          </a:p>
          <a:p>
            <a:pPr defTabSz="180000"/>
            <a:r>
              <a:rPr lang="pt-BR" altLang="ko-KR" sz="1400" dirty="0"/>
              <a:t>					la.setText("r=" + r + ", g=" + g + ", b=" + b);</a:t>
            </a:r>
          </a:p>
          <a:p>
            <a:pPr defTabSz="180000"/>
            <a:r>
              <a:rPr lang="en-US" altLang="ko-KR" sz="1400" dirty="0"/>
              <a:t>					</a:t>
            </a:r>
            <a:r>
              <a:rPr lang="en-US" altLang="ko-KR" sz="1400" dirty="0" err="1"/>
              <a:t>getContentPane</a:t>
            </a:r>
            <a:r>
              <a:rPr lang="en-US" altLang="ko-KR" sz="1400" dirty="0"/>
              <a:t>().</a:t>
            </a:r>
            <a:r>
              <a:rPr lang="en-US" altLang="ko-KR" sz="1400" dirty="0" err="1"/>
              <a:t>setBackground</a:t>
            </a:r>
            <a:r>
              <a:rPr lang="en-US" altLang="ko-KR" sz="1400" dirty="0"/>
              <a:t>(</a:t>
            </a:r>
          </a:p>
          <a:p>
            <a:pPr defTabSz="180000"/>
            <a:r>
              <a:rPr lang="en-US" altLang="ko-KR" sz="1400" dirty="0"/>
              <a:t>													new Color(r, g, b)); </a:t>
            </a:r>
            <a:endParaRPr lang="ko-KR" altLang="en-US" sz="1400" dirty="0"/>
          </a:p>
          <a:p>
            <a:pPr defTabSz="180000"/>
            <a:r>
              <a:rPr lang="en-US" altLang="ko-KR" sz="1400" dirty="0"/>
              <a:t>					break;</a:t>
            </a:r>
          </a:p>
          <a:p>
            <a:pPr defTabSz="180000"/>
            <a:r>
              <a:rPr lang="en-US" altLang="ko-KR" sz="1400" dirty="0"/>
              <a:t>			</a:t>
            </a:r>
            <a:r>
              <a:rPr lang="en-US" altLang="ko-KR" sz="1400" b="1" dirty="0"/>
              <a:t>	case 'q':</a:t>
            </a:r>
          </a:p>
          <a:p>
            <a:pPr defTabSz="180000"/>
            <a:r>
              <a:rPr lang="en-US" altLang="ko-KR" sz="1400" b="1" dirty="0"/>
              <a:t>					</a:t>
            </a:r>
            <a:r>
              <a:rPr lang="en-US" altLang="ko-KR" sz="1400" dirty="0" err="1"/>
              <a:t>System.exit</a:t>
            </a:r>
            <a:r>
              <a:rPr lang="en-US" altLang="ko-KR" sz="1400" dirty="0"/>
              <a:t>(0); </a:t>
            </a:r>
            <a:endParaRPr lang="ko-KR" altLang="en-US" sz="1400" dirty="0"/>
          </a:p>
          <a:p>
            <a:pPr defTabSz="180000"/>
            <a:r>
              <a:rPr lang="en-US" altLang="ko-KR" sz="1400" dirty="0"/>
              <a:t>			}</a:t>
            </a:r>
          </a:p>
          <a:p>
            <a:pPr defTabSz="180000"/>
            <a:r>
              <a:rPr lang="en-US" altLang="ko-KR" sz="1400" dirty="0"/>
              <a:t>		}</a:t>
            </a:r>
          </a:p>
          <a:p>
            <a:pPr defTabSz="180000"/>
            <a:r>
              <a:rPr lang="en-US" altLang="ko-KR" sz="1400" dirty="0"/>
              <a:t>	}</a:t>
            </a:r>
          </a:p>
          <a:p>
            <a:pPr defTabSz="180000"/>
            <a:r>
              <a:rPr lang="en-US" altLang="ko-KR" sz="1400" dirty="0"/>
              <a:t>	public static void main(String[] </a:t>
            </a:r>
            <a:r>
              <a:rPr lang="en-US" altLang="ko-KR" sz="1400" dirty="0" err="1"/>
              <a:t>args</a:t>
            </a:r>
            <a:r>
              <a:rPr lang="en-US" altLang="ko-KR" sz="1400" dirty="0"/>
              <a:t>) {</a:t>
            </a:r>
          </a:p>
          <a:p>
            <a:pPr defTabSz="180000"/>
            <a:r>
              <a:rPr lang="en-US" altLang="ko-KR" sz="1400" dirty="0"/>
              <a:t>		new </a:t>
            </a:r>
            <a:r>
              <a:rPr lang="en-US" altLang="ko-KR" sz="1400" dirty="0" err="1"/>
              <a:t>KeyCharEx</a:t>
            </a:r>
            <a:r>
              <a:rPr lang="en-US" altLang="ko-KR" sz="1400" dirty="0"/>
              <a:t>();</a:t>
            </a:r>
          </a:p>
          <a:p>
            <a:pPr defTabSz="180000"/>
            <a:r>
              <a:rPr lang="en-US" altLang="ko-KR" sz="1400" dirty="0"/>
              <a:t>	}</a:t>
            </a:r>
          </a:p>
          <a:p>
            <a:pPr defTabSz="180000"/>
            <a:r>
              <a:rPr lang="en-US" altLang="ko-KR" sz="1400" dirty="0"/>
              <a:t>}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10288809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05A07-3352-8E49-A2F3-1C3007D1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020" y="523613"/>
            <a:ext cx="10427960" cy="758922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9-7 : </a:t>
            </a:r>
            <a:r>
              <a:rPr lang="en-US" altLang="ko-KR" dirty="0" err="1"/>
              <a:t>KeyListener</a:t>
            </a:r>
            <a:r>
              <a:rPr lang="en-US" altLang="ko-KR" dirty="0"/>
              <a:t> </a:t>
            </a:r>
            <a:r>
              <a:rPr lang="ko-KR" altLang="en-US" dirty="0"/>
              <a:t>활용 </a:t>
            </a:r>
            <a:r>
              <a:rPr lang="en-US" altLang="ko-KR" dirty="0"/>
              <a:t>–</a:t>
            </a:r>
            <a:br>
              <a:rPr lang="en-US" altLang="ko-KR" dirty="0"/>
            </a:br>
            <a:r>
              <a:rPr lang="ko-KR" altLang="en-US" dirty="0"/>
              <a:t>상</a:t>
            </a:r>
            <a:r>
              <a:rPr lang="en-US" altLang="ko-KR" dirty="0"/>
              <a:t>, </a:t>
            </a:r>
            <a:r>
              <a:rPr lang="ko-KR" altLang="en-US" dirty="0"/>
              <a:t>하</a:t>
            </a:r>
            <a:r>
              <a:rPr lang="en-US" altLang="ko-KR" dirty="0"/>
              <a:t>, </a:t>
            </a:r>
            <a:r>
              <a:rPr lang="ko-KR" altLang="en-US" dirty="0"/>
              <a:t>좌</a:t>
            </a:r>
            <a:r>
              <a:rPr lang="en-US" altLang="ko-KR" dirty="0"/>
              <a:t>, </a:t>
            </a:r>
            <a:r>
              <a:rPr lang="ko-KR" altLang="en-US" dirty="0"/>
              <a:t>우</a:t>
            </a:r>
            <a:r>
              <a:rPr lang="en-US" altLang="ko-KR" dirty="0"/>
              <a:t> </a:t>
            </a:r>
            <a:r>
              <a:rPr lang="ko-KR" altLang="en-US" dirty="0"/>
              <a:t>키로 문자열 움직이기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015CB0-5687-FD4A-9F77-CBC63DE77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2020" y="1520043"/>
            <a:ext cx="10427960" cy="653142"/>
          </a:xfrm>
        </p:spPr>
        <p:txBody>
          <a:bodyPr/>
          <a:lstStyle/>
          <a:p>
            <a:r>
              <a:rPr lang="ko-KR" altLang="en-US" dirty="0">
                <a:solidFill>
                  <a:schemeClr val="tx1"/>
                </a:solidFill>
                <a:latin typeface="+mn-ea"/>
              </a:rPr>
              <a:t>상</a:t>
            </a:r>
            <a:r>
              <a:rPr lang="en-US" altLang="ko-KR" dirty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+mn-ea"/>
              </a:rPr>
              <a:t>하</a:t>
            </a:r>
            <a:r>
              <a:rPr lang="en-US" altLang="ko-KR" dirty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+mn-ea"/>
              </a:rPr>
              <a:t>좌</a:t>
            </a:r>
            <a:r>
              <a:rPr lang="en-US" altLang="ko-KR" dirty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+mn-ea"/>
              </a:rPr>
              <a:t>우</a:t>
            </a:r>
            <a:r>
              <a:rPr lang="en-US" altLang="ko-KR" dirty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+mn-ea"/>
              </a:rPr>
              <a:t>키를 입력하면</a:t>
            </a:r>
            <a:r>
              <a:rPr lang="en-US" altLang="ko-KR" dirty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+mn-ea"/>
              </a:rPr>
              <a:t>다음 그림과 같이 </a:t>
            </a:r>
            <a:r>
              <a:rPr lang="en-US" altLang="ko-KR" dirty="0">
                <a:solidFill>
                  <a:schemeClr val="tx1"/>
                </a:solidFill>
                <a:latin typeface="+mn-ea"/>
              </a:rPr>
              <a:t>"HELLO" </a:t>
            </a:r>
            <a:r>
              <a:rPr lang="ko-KR" altLang="en-US" dirty="0">
                <a:solidFill>
                  <a:schemeClr val="tx1"/>
                </a:solidFill>
                <a:latin typeface="+mn-ea"/>
              </a:rPr>
              <a:t>문자열이 </a:t>
            </a:r>
            <a:r>
              <a:rPr lang="en-US" altLang="ko-KR" dirty="0">
                <a:solidFill>
                  <a:schemeClr val="tx1"/>
                </a:solidFill>
                <a:latin typeface="+mn-ea"/>
              </a:rPr>
              <a:t>10</a:t>
            </a:r>
            <a:r>
              <a:rPr lang="ko-KR" altLang="en-US" dirty="0" err="1">
                <a:solidFill>
                  <a:schemeClr val="tx1"/>
                </a:solidFill>
                <a:latin typeface="+mn-ea"/>
              </a:rPr>
              <a:t>픽셀씩</a:t>
            </a:r>
            <a:r>
              <a:rPr lang="ko-KR" altLang="en-US" dirty="0">
                <a:solidFill>
                  <a:schemeClr val="tx1"/>
                </a:solidFill>
                <a:latin typeface="+mn-ea"/>
              </a:rPr>
              <a:t> 이동하는 프로그램을 작성하라</a:t>
            </a:r>
            <a:r>
              <a:rPr lang="en-US" altLang="ko-KR" dirty="0">
                <a:solidFill>
                  <a:schemeClr val="tx1"/>
                </a:solidFill>
                <a:latin typeface="+mn-ea"/>
              </a:rPr>
              <a:t>.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그림 5">
            <a:extLst>
              <a:ext uri="{FF2B5EF4-FFF2-40B4-BE49-F238E27FC236}">
                <a16:creationId xmlns:a16="http://schemas.microsoft.com/office/drawing/2014/main" id="{D40BF9D4-EA68-7C4E-BE4E-986A35875A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5351" y="2410693"/>
            <a:ext cx="2090112" cy="184517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ACA026C-18AC-0D44-80AE-D5131644986E}"/>
              </a:ext>
            </a:extLst>
          </p:cNvPr>
          <p:cNvSpPr txBox="1"/>
          <p:nvPr/>
        </p:nvSpPr>
        <p:spPr>
          <a:xfrm>
            <a:off x="2116385" y="5337957"/>
            <a:ext cx="79592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상</a:t>
            </a:r>
            <a:r>
              <a:rPr lang="en-US" altLang="ko-KR" sz="1600" dirty="0"/>
              <a:t>,</a:t>
            </a:r>
            <a:r>
              <a:rPr lang="ko-KR" altLang="en-US" sz="1600" dirty="0"/>
              <a:t>하</a:t>
            </a:r>
            <a:r>
              <a:rPr lang="en-US" altLang="ko-KR" sz="1600" dirty="0"/>
              <a:t>,</a:t>
            </a:r>
            <a:r>
              <a:rPr lang="ko-KR" altLang="en-US" sz="1600" dirty="0"/>
              <a:t>좌</a:t>
            </a:r>
            <a:r>
              <a:rPr lang="en-US" altLang="ko-KR" sz="1600" dirty="0"/>
              <a:t>,</a:t>
            </a:r>
            <a:r>
              <a:rPr lang="ko-KR" altLang="en-US" sz="1600" dirty="0"/>
              <a:t>우 키를 움직이면 한 번에 </a:t>
            </a:r>
            <a:r>
              <a:rPr lang="en-US" altLang="ko-KR" sz="1600" dirty="0"/>
              <a:t>10</a:t>
            </a:r>
            <a:r>
              <a:rPr lang="ko-KR" altLang="en-US" sz="1600" dirty="0"/>
              <a:t>픽셀씩 </a:t>
            </a:r>
            <a:r>
              <a:rPr lang="en-US" altLang="ko-KR" sz="1600" dirty="0">
                <a:latin typeface="HY강B" pitchFamily="18" charset="-127"/>
                <a:ea typeface="HY강B" pitchFamily="18" charset="-127"/>
              </a:rPr>
              <a:t>"</a:t>
            </a:r>
            <a:r>
              <a:rPr lang="en-US" altLang="ko-KR" sz="1600" dirty="0"/>
              <a:t>HELLO</a:t>
            </a:r>
            <a:r>
              <a:rPr lang="en-US" altLang="ko-KR" sz="1600" dirty="0">
                <a:latin typeface="HY강B" pitchFamily="18" charset="-127"/>
                <a:ea typeface="HY강B" pitchFamily="18" charset="-127"/>
              </a:rPr>
              <a:t>"</a:t>
            </a:r>
            <a:r>
              <a:rPr lang="en-US" altLang="ko-KR" sz="1600" dirty="0"/>
              <a:t> </a:t>
            </a:r>
            <a:r>
              <a:rPr lang="ko-KR" altLang="en-US" sz="1600" dirty="0"/>
              <a:t>텍스트는 상</a:t>
            </a:r>
            <a:r>
              <a:rPr lang="en-US" altLang="ko-KR" sz="1600" dirty="0"/>
              <a:t>,</a:t>
            </a:r>
            <a:r>
              <a:rPr lang="ko-KR" altLang="en-US" sz="1600" dirty="0"/>
              <a:t>하</a:t>
            </a:r>
            <a:r>
              <a:rPr lang="en-US" altLang="ko-KR" sz="1600" dirty="0"/>
              <a:t>,</a:t>
            </a:r>
            <a:r>
              <a:rPr lang="ko-KR" altLang="en-US" sz="1600" dirty="0"/>
              <a:t>좌</a:t>
            </a:r>
            <a:r>
              <a:rPr lang="en-US" altLang="ko-KR" sz="1600" dirty="0"/>
              <a:t>,</a:t>
            </a:r>
            <a:r>
              <a:rPr lang="ko-KR" altLang="en-US" sz="1600" dirty="0"/>
              <a:t>우로 이동한다</a:t>
            </a:r>
            <a:r>
              <a:rPr lang="en-US" altLang="ko-KR" sz="1600" dirty="0"/>
              <a:t>.</a:t>
            </a:r>
          </a:p>
          <a:p>
            <a:r>
              <a:rPr lang="ko-KR" altLang="en-US" sz="1600" dirty="0"/>
              <a:t>이 텍스트는 프레임의 영역을 벗어나서 움직일 수 있다</a:t>
            </a:r>
            <a:r>
              <a:rPr lang="en-US" altLang="ko-KR" sz="1600" dirty="0"/>
              <a:t>.</a:t>
            </a:r>
          </a:p>
        </p:txBody>
      </p:sp>
      <p:cxnSp>
        <p:nvCxnSpPr>
          <p:cNvPr id="6" name="직선 연결선 9">
            <a:extLst>
              <a:ext uri="{FF2B5EF4-FFF2-40B4-BE49-F238E27FC236}">
                <a16:creationId xmlns:a16="http://schemas.microsoft.com/office/drawing/2014/main" id="{2ECC08E4-06BC-6842-809A-B0D3C6647B5E}"/>
              </a:ext>
            </a:extLst>
          </p:cNvPr>
          <p:cNvCxnSpPr/>
          <p:nvPr/>
        </p:nvCxnSpPr>
        <p:spPr>
          <a:xfrm>
            <a:off x="3493008" y="3206479"/>
            <a:ext cx="642942" cy="158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10">
            <a:extLst>
              <a:ext uri="{FF2B5EF4-FFF2-40B4-BE49-F238E27FC236}">
                <a16:creationId xmlns:a16="http://schemas.microsoft.com/office/drawing/2014/main" id="{3E52A292-6DD8-5447-8E5F-DBD8DE7CDC6F}"/>
              </a:ext>
            </a:extLst>
          </p:cNvPr>
          <p:cNvCxnSpPr/>
          <p:nvPr/>
        </p:nvCxnSpPr>
        <p:spPr>
          <a:xfrm rot="5400000">
            <a:off x="3492214" y="3135041"/>
            <a:ext cx="715174" cy="79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C5A5A5E-8EF3-9247-AD79-BDFDD6BA7952}"/>
              </a:ext>
            </a:extLst>
          </p:cNvPr>
          <p:cNvSpPr txBox="1"/>
          <p:nvPr/>
        </p:nvSpPr>
        <p:spPr>
          <a:xfrm>
            <a:off x="3350132" y="2992165"/>
            <a:ext cx="566181" cy="24622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rgbClr val="FF0000"/>
                </a:solidFill>
              </a:rPr>
              <a:t>(50,50)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3534104-95AC-8F49-9442-60B136DC6A5F}"/>
              </a:ext>
            </a:extLst>
          </p:cNvPr>
          <p:cNvSpPr txBox="1"/>
          <p:nvPr/>
        </p:nvSpPr>
        <p:spPr>
          <a:xfrm>
            <a:off x="3716913" y="4392352"/>
            <a:ext cx="8547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초기 상태</a:t>
            </a:r>
            <a:endParaRPr lang="en-US" altLang="ko-KR" sz="1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64C594F-DAC1-244A-87FB-1641CFAC138C}"/>
              </a:ext>
            </a:extLst>
          </p:cNvPr>
          <p:cNvSpPr txBox="1"/>
          <p:nvPr/>
        </p:nvSpPr>
        <p:spPr>
          <a:xfrm>
            <a:off x="6296190" y="4392352"/>
            <a:ext cx="26677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상</a:t>
            </a:r>
            <a:r>
              <a:rPr lang="en-US" altLang="ko-KR" sz="1200" dirty="0"/>
              <a:t>, </a:t>
            </a:r>
            <a:r>
              <a:rPr lang="ko-KR" altLang="en-US" sz="1200" dirty="0"/>
              <a:t>하</a:t>
            </a:r>
            <a:r>
              <a:rPr lang="en-US" altLang="ko-KR" sz="1200" dirty="0"/>
              <a:t>, </a:t>
            </a:r>
            <a:r>
              <a:rPr lang="ko-KR" altLang="en-US" sz="1200" dirty="0"/>
              <a:t>좌</a:t>
            </a:r>
            <a:r>
              <a:rPr lang="en-US" altLang="ko-KR" sz="1200" dirty="0"/>
              <a:t>, </a:t>
            </a:r>
            <a:r>
              <a:rPr lang="ko-KR" altLang="en-US" sz="1200" dirty="0"/>
              <a:t>우 키를 여러 번 입력하여</a:t>
            </a:r>
          </a:p>
          <a:p>
            <a:r>
              <a:rPr lang="en-US" altLang="ko-KR" sz="1200" dirty="0"/>
              <a:t>"HELLO"</a:t>
            </a:r>
            <a:r>
              <a:rPr lang="ko-KR" altLang="en-US" sz="1200" dirty="0"/>
              <a:t>를 움직인 상태</a:t>
            </a:r>
            <a:endParaRPr lang="en-US" altLang="ko-KR" sz="1200" dirty="0"/>
          </a:p>
        </p:txBody>
      </p:sp>
      <p:pic>
        <p:nvPicPr>
          <p:cNvPr id="11" name="그림 7">
            <a:extLst>
              <a:ext uri="{FF2B5EF4-FFF2-40B4-BE49-F238E27FC236}">
                <a16:creationId xmlns:a16="http://schemas.microsoft.com/office/drawing/2014/main" id="{6678E7E9-7BC6-CB4C-AAA5-306FC9FD37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8198" y="2426970"/>
            <a:ext cx="2090112" cy="1845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35473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05A07-3352-8E49-A2F3-1C3007D1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020" y="523613"/>
            <a:ext cx="10427960" cy="758922"/>
          </a:xfrm>
        </p:spPr>
        <p:txBody>
          <a:bodyPr/>
          <a:lstStyle/>
          <a:p>
            <a:r>
              <a:rPr lang="ko-KR" altLang="en-US" dirty="0"/>
              <a:t>예제 </a:t>
            </a:r>
            <a:r>
              <a:rPr lang="en-US" altLang="ko-KR" dirty="0"/>
              <a:t>9-7 </a:t>
            </a:r>
            <a:r>
              <a:rPr lang="ko-KR" altLang="en-US" dirty="0"/>
              <a:t>정답</a:t>
            </a:r>
            <a:endParaRPr lang="en-US" dirty="0"/>
          </a:p>
        </p:txBody>
      </p:sp>
      <p:sp>
        <p:nvSpPr>
          <p:cNvPr id="4" name="직사각형 12">
            <a:extLst>
              <a:ext uri="{FF2B5EF4-FFF2-40B4-BE49-F238E27FC236}">
                <a16:creationId xmlns:a16="http://schemas.microsoft.com/office/drawing/2014/main" id="{64E64963-66E0-464B-A81F-A5106D68277C}"/>
              </a:ext>
            </a:extLst>
          </p:cNvPr>
          <p:cNvSpPr/>
          <p:nvPr/>
        </p:nvSpPr>
        <p:spPr>
          <a:xfrm>
            <a:off x="1093769" y="1350838"/>
            <a:ext cx="5424885" cy="549381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300" dirty="0"/>
              <a:t>import </a:t>
            </a:r>
            <a:r>
              <a:rPr lang="en-US" altLang="ko-KR" sz="1300" dirty="0" err="1"/>
              <a:t>java.awt</a:t>
            </a:r>
            <a:r>
              <a:rPr lang="en-US" altLang="ko-KR" sz="1300" dirty="0"/>
              <a:t>.*;</a:t>
            </a:r>
          </a:p>
          <a:p>
            <a:pPr defTabSz="180000"/>
            <a:r>
              <a:rPr lang="en-US" altLang="ko-KR" sz="1300" dirty="0"/>
              <a:t>import </a:t>
            </a:r>
            <a:r>
              <a:rPr lang="en-US" altLang="ko-KR" sz="1300" dirty="0" err="1"/>
              <a:t>java.awt.event</a:t>
            </a:r>
            <a:r>
              <a:rPr lang="en-US" altLang="ko-KR" sz="1300" dirty="0"/>
              <a:t>.*;</a:t>
            </a:r>
          </a:p>
          <a:p>
            <a:pPr defTabSz="180000"/>
            <a:r>
              <a:rPr lang="en-US" altLang="ko-KR" sz="1300" dirty="0"/>
              <a:t>import </a:t>
            </a:r>
            <a:r>
              <a:rPr lang="en-US" altLang="ko-KR" sz="1300" dirty="0" err="1"/>
              <a:t>javax.swing</a:t>
            </a:r>
            <a:r>
              <a:rPr lang="en-US" altLang="ko-KR" sz="1300" dirty="0"/>
              <a:t>.*;</a:t>
            </a:r>
          </a:p>
          <a:p>
            <a:pPr defTabSz="180000"/>
            <a:endParaRPr lang="en-US" altLang="ko-KR" sz="1300" dirty="0"/>
          </a:p>
          <a:p>
            <a:pPr defTabSz="180000"/>
            <a:r>
              <a:rPr lang="en-US" altLang="ko-KR" sz="1300" dirty="0"/>
              <a:t>public class </a:t>
            </a:r>
            <a:r>
              <a:rPr lang="en-US" altLang="ko-KR" sz="1300" dirty="0" err="1"/>
              <a:t>FlyingTextEx</a:t>
            </a:r>
            <a:r>
              <a:rPr lang="en-US" altLang="ko-KR" sz="1300" dirty="0"/>
              <a:t> extends </a:t>
            </a:r>
            <a:r>
              <a:rPr lang="en-US" altLang="ko-KR" sz="1300" dirty="0" err="1"/>
              <a:t>JFrame</a:t>
            </a:r>
            <a:r>
              <a:rPr lang="en-US" altLang="ko-KR" sz="1300" dirty="0"/>
              <a:t> {</a:t>
            </a:r>
          </a:p>
          <a:p>
            <a:pPr defTabSz="180000"/>
            <a:r>
              <a:rPr lang="en-US" altLang="ko-KR" sz="1300" dirty="0"/>
              <a:t>	</a:t>
            </a:r>
            <a:r>
              <a:rPr lang="en-US" altLang="ko-KR" sz="1300" b="1" dirty="0"/>
              <a:t>private JPanel contentPane = new JPanel();</a:t>
            </a:r>
          </a:p>
          <a:p>
            <a:pPr defTabSz="180000"/>
            <a:r>
              <a:rPr lang="en-US" altLang="ko-KR" sz="1300" b="1" dirty="0"/>
              <a:t>	private JLabel la = new JLabel("HELLO");</a:t>
            </a:r>
            <a:endParaRPr lang="ko-KR" altLang="en-US" sz="1300" b="1" dirty="0"/>
          </a:p>
          <a:p>
            <a:pPr defTabSz="180000"/>
            <a:endParaRPr lang="en-US" altLang="ko-KR" sz="1300" dirty="0"/>
          </a:p>
          <a:p>
            <a:pPr defTabSz="180000"/>
            <a:r>
              <a:rPr lang="en-US" altLang="ko-KR" sz="1300" dirty="0"/>
              <a:t>	public FlyingTextEx() {</a:t>
            </a:r>
          </a:p>
          <a:p>
            <a:pPr defTabSz="180000"/>
            <a:r>
              <a:rPr lang="en-US" altLang="ko-KR" sz="1300" dirty="0"/>
              <a:t>		super("</a:t>
            </a:r>
            <a:r>
              <a:rPr lang="ko-KR" altLang="en-US" sz="1300" dirty="0"/>
              <a:t>상</a:t>
            </a:r>
            <a:r>
              <a:rPr lang="en-US" altLang="ko-KR" sz="1300" dirty="0"/>
              <a:t>,</a:t>
            </a:r>
            <a:r>
              <a:rPr lang="ko-KR" altLang="en-US" sz="1300" dirty="0"/>
              <a:t>하</a:t>
            </a:r>
            <a:r>
              <a:rPr lang="en-US" altLang="ko-KR" sz="1300" dirty="0"/>
              <a:t>,</a:t>
            </a:r>
            <a:r>
              <a:rPr lang="ko-KR" altLang="en-US" sz="1300" dirty="0"/>
              <a:t>좌</a:t>
            </a:r>
            <a:r>
              <a:rPr lang="en-US" altLang="ko-KR" sz="1300" dirty="0"/>
              <a:t>,</a:t>
            </a:r>
            <a:r>
              <a:rPr lang="ko-KR" altLang="en-US" sz="1300" dirty="0"/>
              <a:t>우 키를 이용하여 텍스트 움직이기</a:t>
            </a:r>
            <a:r>
              <a:rPr lang="en-US" altLang="ko-KR" sz="1300" dirty="0"/>
              <a:t>");</a:t>
            </a:r>
          </a:p>
          <a:p>
            <a:pPr defTabSz="180000"/>
            <a:r>
              <a:rPr lang="en-US" altLang="ko-KR" sz="1300" dirty="0"/>
              <a:t>		</a:t>
            </a:r>
            <a:r>
              <a:rPr lang="en-US" altLang="ko-KR" sz="1300" dirty="0" err="1"/>
              <a:t>setDefaultCloseOperation</a:t>
            </a:r>
            <a:r>
              <a:rPr lang="en-US" altLang="ko-KR" sz="1300" dirty="0"/>
              <a:t>(</a:t>
            </a:r>
            <a:r>
              <a:rPr lang="en-US" altLang="ko-KR" sz="1300" dirty="0" err="1"/>
              <a:t>JFrame.EXIT_ON_CLOSE</a:t>
            </a:r>
            <a:r>
              <a:rPr lang="en-US" altLang="ko-KR" sz="1300" dirty="0"/>
              <a:t>);</a:t>
            </a:r>
          </a:p>
          <a:p>
            <a:pPr defTabSz="180000"/>
            <a:endParaRPr lang="en-US" altLang="ko-KR" sz="1300" dirty="0"/>
          </a:p>
          <a:p>
            <a:pPr defTabSz="180000"/>
            <a:r>
              <a:rPr lang="en-US" altLang="ko-KR" sz="1300" dirty="0"/>
              <a:t>		Container c = getContentPane(); 				</a:t>
            </a:r>
          </a:p>
          <a:p>
            <a:pPr defTabSz="180000"/>
            <a:r>
              <a:rPr lang="en-US" altLang="ko-KR" sz="1300" dirty="0"/>
              <a:t>		c.setLayout(null);</a:t>
            </a:r>
          </a:p>
          <a:p>
            <a:pPr defTabSz="180000"/>
            <a:r>
              <a:rPr lang="en-US" altLang="ko-KR" sz="1300" dirty="0"/>
              <a:t>		</a:t>
            </a:r>
            <a:r>
              <a:rPr lang="en-US" altLang="ko-KR" sz="1300" b="1" dirty="0"/>
              <a:t>c.addKeyListener(new MyKeyListener());</a:t>
            </a:r>
          </a:p>
          <a:p>
            <a:pPr defTabSz="180000"/>
            <a:endParaRPr lang="en-US" altLang="ko-KR" sz="1300" dirty="0"/>
          </a:p>
          <a:p>
            <a:pPr defTabSz="180000"/>
            <a:r>
              <a:rPr lang="en-US" altLang="ko-KR" sz="1300" dirty="0"/>
              <a:t>		</a:t>
            </a:r>
            <a:r>
              <a:rPr lang="en-US" altLang="ko-KR" sz="1300" dirty="0" err="1"/>
              <a:t>la.setLocation</a:t>
            </a:r>
            <a:r>
              <a:rPr lang="en-US" altLang="ko-KR" sz="1300" dirty="0"/>
              <a:t>(50, 50); </a:t>
            </a:r>
          </a:p>
          <a:p>
            <a:pPr defTabSz="180000"/>
            <a:r>
              <a:rPr lang="en-US" altLang="ko-KR" sz="1300" dirty="0"/>
              <a:t>		</a:t>
            </a:r>
            <a:r>
              <a:rPr lang="en-US" altLang="ko-KR" sz="1300" dirty="0" err="1"/>
              <a:t>la.setSize</a:t>
            </a:r>
            <a:r>
              <a:rPr lang="en-US" altLang="ko-KR" sz="1300" dirty="0"/>
              <a:t>(100, 20);</a:t>
            </a:r>
          </a:p>
          <a:p>
            <a:pPr defTabSz="180000"/>
            <a:r>
              <a:rPr lang="en-US" altLang="ko-KR" sz="1300" dirty="0"/>
              <a:t>		c.add(la);</a:t>
            </a:r>
          </a:p>
          <a:p>
            <a:pPr defTabSz="180000"/>
            <a:endParaRPr lang="en-US" altLang="ko-KR" sz="1300" dirty="0"/>
          </a:p>
          <a:p>
            <a:pPr defTabSz="180000"/>
            <a:r>
              <a:rPr lang="en-US" altLang="ko-KR" sz="1300" dirty="0"/>
              <a:t>		</a:t>
            </a:r>
            <a:r>
              <a:rPr lang="en-US" altLang="ko-KR" sz="1300" dirty="0" err="1"/>
              <a:t>setSize</a:t>
            </a:r>
            <a:r>
              <a:rPr lang="en-US" altLang="ko-KR" sz="1300" dirty="0"/>
              <a:t>(200, 200);</a:t>
            </a:r>
          </a:p>
          <a:p>
            <a:pPr defTabSz="180000"/>
            <a:r>
              <a:rPr lang="en-US" altLang="ko-KR" sz="1300" dirty="0"/>
              <a:t>		</a:t>
            </a:r>
            <a:r>
              <a:rPr lang="en-US" altLang="ko-KR" sz="1300" dirty="0" err="1"/>
              <a:t>setVisible</a:t>
            </a:r>
            <a:r>
              <a:rPr lang="en-US" altLang="ko-KR" sz="1300" dirty="0"/>
              <a:t>(true);</a:t>
            </a:r>
          </a:p>
          <a:p>
            <a:pPr defTabSz="180000"/>
            <a:endParaRPr lang="en-US" altLang="ko-KR" sz="1300" dirty="0"/>
          </a:p>
          <a:p>
            <a:pPr defTabSz="180000"/>
            <a:r>
              <a:rPr lang="en-US" altLang="ko-KR" sz="1300" dirty="0"/>
              <a:t>		</a:t>
            </a:r>
            <a:r>
              <a:rPr lang="en-US" altLang="ko-KR" sz="1300" b="1" dirty="0"/>
              <a:t>c.setFocusable(true);</a:t>
            </a:r>
            <a:r>
              <a:rPr lang="en-US" altLang="ko-KR" sz="1300" dirty="0"/>
              <a:t> </a:t>
            </a:r>
            <a:r>
              <a:rPr lang="en-US" altLang="ko-KR" sz="1300" dirty="0">
                <a:solidFill>
                  <a:srgbClr val="00B050"/>
                </a:solidFill>
              </a:rPr>
              <a:t>// </a:t>
            </a:r>
            <a:r>
              <a:rPr lang="ko-KR" altLang="en-US" sz="1300" dirty="0" err="1">
                <a:solidFill>
                  <a:srgbClr val="00B050"/>
                </a:solidFill>
              </a:rPr>
              <a:t>컨텐트팬이</a:t>
            </a:r>
            <a:r>
              <a:rPr lang="ko-KR" altLang="en-US" sz="1300" dirty="0">
                <a:solidFill>
                  <a:srgbClr val="00B050"/>
                </a:solidFill>
              </a:rPr>
              <a:t> 포커스를 받을 수 있도록 설정</a:t>
            </a:r>
            <a:endParaRPr lang="en-US" altLang="ko-KR" sz="1300" dirty="0">
              <a:solidFill>
                <a:srgbClr val="00B050"/>
              </a:solidFill>
            </a:endParaRPr>
          </a:p>
          <a:p>
            <a:pPr defTabSz="180000"/>
            <a:r>
              <a:rPr lang="en-US" altLang="ko-KR" sz="1300" dirty="0"/>
              <a:t>		</a:t>
            </a:r>
            <a:r>
              <a:rPr lang="en-US" altLang="ko-KR" sz="1300" b="1" dirty="0"/>
              <a:t>c.requestFocus();</a:t>
            </a:r>
            <a:r>
              <a:rPr lang="en-US" altLang="ko-KR" sz="1300" dirty="0"/>
              <a:t> </a:t>
            </a:r>
            <a:r>
              <a:rPr lang="en-US" altLang="ko-KR" sz="1300" dirty="0">
                <a:solidFill>
                  <a:srgbClr val="00B050"/>
                </a:solidFill>
              </a:rPr>
              <a:t>// </a:t>
            </a:r>
            <a:r>
              <a:rPr lang="ko-KR" altLang="en-US" sz="1300" dirty="0">
                <a:solidFill>
                  <a:srgbClr val="00B050"/>
                </a:solidFill>
              </a:rPr>
              <a:t>포커스 지정</a:t>
            </a:r>
          </a:p>
          <a:p>
            <a:pPr defTabSz="180000"/>
            <a:r>
              <a:rPr lang="en-US" altLang="ko-KR" sz="1300" dirty="0"/>
              <a:t>	}</a:t>
            </a:r>
          </a:p>
        </p:txBody>
      </p:sp>
      <p:sp>
        <p:nvSpPr>
          <p:cNvPr id="5" name="직사각형 10">
            <a:extLst>
              <a:ext uri="{FF2B5EF4-FFF2-40B4-BE49-F238E27FC236}">
                <a16:creationId xmlns:a16="http://schemas.microsoft.com/office/drawing/2014/main" id="{6BE974AE-6C68-2648-AB9B-214E15B43B62}"/>
              </a:ext>
            </a:extLst>
          </p:cNvPr>
          <p:cNvSpPr/>
          <p:nvPr/>
        </p:nvSpPr>
        <p:spPr>
          <a:xfrm>
            <a:off x="6852039" y="1382286"/>
            <a:ext cx="4246192" cy="409342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300" dirty="0"/>
              <a:t>	</a:t>
            </a:r>
            <a:r>
              <a:rPr lang="en-US" altLang="ko-KR" sz="1300" b="1" dirty="0"/>
              <a:t>class </a:t>
            </a:r>
            <a:r>
              <a:rPr lang="en-US" altLang="ko-KR" sz="1300" b="1" dirty="0" err="1"/>
              <a:t>MyKeyListener</a:t>
            </a:r>
            <a:r>
              <a:rPr lang="en-US" altLang="ko-KR" sz="1300" b="1" dirty="0"/>
              <a:t> extends </a:t>
            </a:r>
            <a:r>
              <a:rPr lang="en-US" altLang="ko-KR" sz="1300" b="1" dirty="0" err="1"/>
              <a:t>KeyAdapter</a:t>
            </a:r>
            <a:r>
              <a:rPr lang="en-US" altLang="ko-KR" sz="1300" b="1" dirty="0"/>
              <a:t> </a:t>
            </a:r>
            <a:r>
              <a:rPr lang="en-US" altLang="ko-KR" sz="1300" dirty="0"/>
              <a:t>{ </a:t>
            </a:r>
            <a:endParaRPr lang="ko-KR" altLang="en-US" sz="1300" dirty="0"/>
          </a:p>
          <a:p>
            <a:pPr defTabSz="180000"/>
            <a:r>
              <a:rPr lang="en-US" altLang="ko-KR" sz="1300" dirty="0"/>
              <a:t>		public void </a:t>
            </a:r>
            <a:r>
              <a:rPr lang="en-US" altLang="ko-KR" sz="1300" dirty="0" err="1"/>
              <a:t>keyPressed</a:t>
            </a:r>
            <a:r>
              <a:rPr lang="en-US" altLang="ko-KR" sz="1300" dirty="0"/>
              <a:t>(</a:t>
            </a:r>
            <a:r>
              <a:rPr lang="en-US" altLang="ko-KR" sz="1300" dirty="0" err="1"/>
              <a:t>KeyEvent</a:t>
            </a:r>
            <a:r>
              <a:rPr lang="en-US" altLang="ko-KR" sz="1300" dirty="0"/>
              <a:t> e) {</a:t>
            </a:r>
          </a:p>
          <a:p>
            <a:pPr defTabSz="180000"/>
            <a:r>
              <a:rPr lang="en-US" altLang="ko-KR" sz="1300" dirty="0"/>
              <a:t>			</a:t>
            </a:r>
            <a:r>
              <a:rPr lang="en-US" altLang="ko-KR" sz="1300" dirty="0" err="1"/>
              <a:t>int</a:t>
            </a:r>
            <a:r>
              <a:rPr lang="en-US" altLang="ko-KR" sz="1300" dirty="0"/>
              <a:t> </a:t>
            </a:r>
            <a:r>
              <a:rPr lang="en-US" altLang="ko-KR" sz="1300" dirty="0" err="1"/>
              <a:t>keyCode</a:t>
            </a:r>
            <a:r>
              <a:rPr lang="en-US" altLang="ko-KR" sz="1300" dirty="0"/>
              <a:t> = </a:t>
            </a:r>
            <a:r>
              <a:rPr lang="en-US" altLang="ko-KR" sz="1300" b="1" dirty="0" err="1"/>
              <a:t>e.getKeyCode</a:t>
            </a:r>
            <a:r>
              <a:rPr lang="en-US" altLang="ko-KR" sz="1300" b="1" dirty="0"/>
              <a:t>(); </a:t>
            </a:r>
            <a:r>
              <a:rPr lang="en-US" altLang="ko-KR" sz="1300" dirty="0">
                <a:solidFill>
                  <a:srgbClr val="00B050"/>
                </a:solidFill>
              </a:rPr>
              <a:t>// </a:t>
            </a:r>
            <a:r>
              <a:rPr lang="ko-KR" altLang="en-US" sz="1300" dirty="0">
                <a:solidFill>
                  <a:srgbClr val="00B050"/>
                </a:solidFill>
              </a:rPr>
              <a:t>입력된 </a:t>
            </a:r>
            <a:r>
              <a:rPr lang="ko-KR" altLang="en-US" sz="1300" dirty="0" err="1">
                <a:solidFill>
                  <a:srgbClr val="00B050"/>
                </a:solidFill>
              </a:rPr>
              <a:t>키코드</a:t>
            </a:r>
            <a:endParaRPr lang="en-US" altLang="ko-KR" sz="1300" dirty="0">
              <a:solidFill>
                <a:srgbClr val="00B050"/>
              </a:solidFill>
            </a:endParaRPr>
          </a:p>
          <a:p>
            <a:pPr defTabSz="180000"/>
            <a:r>
              <a:rPr lang="en-US" altLang="ko-KR" sz="1300" dirty="0"/>
              <a:t>			switch(</a:t>
            </a:r>
            <a:r>
              <a:rPr lang="en-US" altLang="ko-KR" sz="1300" dirty="0" err="1"/>
              <a:t>keyCode</a:t>
            </a:r>
            <a:r>
              <a:rPr lang="en-US" altLang="ko-KR" sz="1300" dirty="0"/>
              <a:t>) { </a:t>
            </a:r>
            <a:endParaRPr lang="ko-KR" altLang="en-US" sz="1300" dirty="0"/>
          </a:p>
          <a:p>
            <a:pPr defTabSz="180000"/>
            <a:r>
              <a:rPr lang="en-US" altLang="ko-KR" sz="1300" dirty="0"/>
              <a:t>				case </a:t>
            </a:r>
            <a:r>
              <a:rPr lang="en-US" altLang="ko-KR" sz="1300" b="1" dirty="0" err="1"/>
              <a:t>KeyEvent.VK_UP</a:t>
            </a:r>
            <a:r>
              <a:rPr lang="en-US" altLang="ko-KR" sz="1300" dirty="0"/>
              <a:t>: </a:t>
            </a:r>
            <a:endParaRPr lang="ko-KR" altLang="en-US" sz="1300" dirty="0"/>
          </a:p>
          <a:p>
            <a:pPr defTabSz="180000"/>
            <a:r>
              <a:rPr lang="en-US" altLang="ko-KR" sz="1300" dirty="0"/>
              <a:t>					</a:t>
            </a:r>
            <a:r>
              <a:rPr lang="en-US" altLang="ko-KR" sz="1300" dirty="0" err="1"/>
              <a:t>la.setLocation</a:t>
            </a:r>
            <a:r>
              <a:rPr lang="en-US" altLang="ko-KR" sz="1300" dirty="0"/>
              <a:t>(</a:t>
            </a:r>
            <a:r>
              <a:rPr lang="en-US" altLang="ko-KR" sz="1300" dirty="0" err="1"/>
              <a:t>la.getX</a:t>
            </a:r>
            <a:r>
              <a:rPr lang="en-US" altLang="ko-KR" sz="1300" dirty="0"/>
              <a:t>(), </a:t>
            </a:r>
            <a:r>
              <a:rPr lang="en-US" altLang="ko-KR" sz="1300" dirty="0" err="1"/>
              <a:t>la.getY</a:t>
            </a:r>
            <a:r>
              <a:rPr lang="en-US" altLang="ko-KR" sz="1300" dirty="0"/>
              <a:t>() - 10); break;</a:t>
            </a:r>
          </a:p>
          <a:p>
            <a:pPr defTabSz="180000"/>
            <a:r>
              <a:rPr lang="en-US" altLang="ko-KR" sz="1300" dirty="0"/>
              <a:t>				case </a:t>
            </a:r>
            <a:r>
              <a:rPr lang="en-US" altLang="ko-KR" sz="1300" b="1" dirty="0" err="1"/>
              <a:t>KeyEvent.VK_DOWN</a:t>
            </a:r>
            <a:r>
              <a:rPr lang="en-US" altLang="ko-KR" sz="1300" dirty="0"/>
              <a:t>:</a:t>
            </a:r>
            <a:endParaRPr lang="ko-KR" altLang="en-US" sz="1300" dirty="0"/>
          </a:p>
          <a:p>
            <a:pPr defTabSz="180000"/>
            <a:r>
              <a:rPr lang="en-US" altLang="ko-KR" sz="1300" dirty="0"/>
              <a:t>					</a:t>
            </a:r>
            <a:r>
              <a:rPr lang="en-US" altLang="ko-KR" sz="1300" dirty="0" err="1"/>
              <a:t>la.setLocation</a:t>
            </a:r>
            <a:r>
              <a:rPr lang="en-US" altLang="ko-KR" sz="1300" dirty="0"/>
              <a:t>(</a:t>
            </a:r>
            <a:r>
              <a:rPr lang="en-US" altLang="ko-KR" sz="1300" dirty="0" err="1"/>
              <a:t>la.getX</a:t>
            </a:r>
            <a:r>
              <a:rPr lang="en-US" altLang="ko-KR" sz="1300" dirty="0"/>
              <a:t>(), </a:t>
            </a:r>
            <a:r>
              <a:rPr lang="en-US" altLang="ko-KR" sz="1300" dirty="0" err="1"/>
              <a:t>la.getY</a:t>
            </a:r>
            <a:r>
              <a:rPr lang="en-US" altLang="ko-KR" sz="1300" dirty="0"/>
              <a:t>() + 10); break;</a:t>
            </a:r>
          </a:p>
          <a:p>
            <a:pPr defTabSz="180000"/>
            <a:r>
              <a:rPr lang="en-US" altLang="ko-KR" sz="1300" dirty="0"/>
              <a:t>				case </a:t>
            </a:r>
            <a:r>
              <a:rPr lang="en-US" altLang="ko-KR" sz="1300" b="1" dirty="0" err="1"/>
              <a:t>KeyEvent.VK_LEFT</a:t>
            </a:r>
            <a:r>
              <a:rPr lang="en-US" altLang="ko-KR" sz="1300" dirty="0"/>
              <a:t>:</a:t>
            </a:r>
            <a:endParaRPr lang="ko-KR" altLang="en-US" sz="1300" dirty="0"/>
          </a:p>
          <a:p>
            <a:pPr defTabSz="180000"/>
            <a:r>
              <a:rPr lang="en-US" altLang="ko-KR" sz="1300" dirty="0"/>
              <a:t>					</a:t>
            </a:r>
            <a:r>
              <a:rPr lang="en-US" altLang="ko-KR" sz="1300" dirty="0" err="1"/>
              <a:t>la.setLocation</a:t>
            </a:r>
            <a:r>
              <a:rPr lang="en-US" altLang="ko-KR" sz="1300" dirty="0"/>
              <a:t>(</a:t>
            </a:r>
            <a:r>
              <a:rPr lang="en-US" altLang="ko-KR" sz="1300" dirty="0" err="1"/>
              <a:t>la.getX</a:t>
            </a:r>
            <a:r>
              <a:rPr lang="en-US" altLang="ko-KR" sz="1300" dirty="0"/>
              <a:t>() - 10, </a:t>
            </a:r>
            <a:r>
              <a:rPr lang="en-US" altLang="ko-KR" sz="1300" dirty="0" err="1"/>
              <a:t>la.getY</a:t>
            </a:r>
            <a:r>
              <a:rPr lang="en-US" altLang="ko-KR" sz="1300" dirty="0"/>
              <a:t>()); break;</a:t>
            </a:r>
          </a:p>
          <a:p>
            <a:pPr defTabSz="180000"/>
            <a:r>
              <a:rPr lang="en-US" altLang="ko-KR" sz="1300" dirty="0"/>
              <a:t>				case </a:t>
            </a:r>
            <a:r>
              <a:rPr lang="en-US" altLang="ko-KR" sz="1300" b="1" dirty="0" err="1"/>
              <a:t>KeyEvent.VK_RIGHT</a:t>
            </a:r>
            <a:r>
              <a:rPr lang="en-US" altLang="ko-KR" sz="1300" dirty="0"/>
              <a:t>:</a:t>
            </a:r>
            <a:endParaRPr lang="ko-KR" altLang="en-US" sz="1300" dirty="0"/>
          </a:p>
          <a:p>
            <a:pPr defTabSz="180000"/>
            <a:r>
              <a:rPr lang="en-US" altLang="ko-KR" sz="1300" dirty="0"/>
              <a:t>					</a:t>
            </a:r>
            <a:r>
              <a:rPr lang="en-US" altLang="ko-KR" sz="1300" dirty="0" err="1"/>
              <a:t>la.setLocation</a:t>
            </a:r>
            <a:r>
              <a:rPr lang="en-US" altLang="ko-KR" sz="1300" dirty="0"/>
              <a:t>(</a:t>
            </a:r>
            <a:r>
              <a:rPr lang="en-US" altLang="ko-KR" sz="1300" dirty="0" err="1"/>
              <a:t>la.getX</a:t>
            </a:r>
            <a:r>
              <a:rPr lang="en-US" altLang="ko-KR" sz="1300" dirty="0"/>
              <a:t>() + 10, </a:t>
            </a:r>
            <a:r>
              <a:rPr lang="en-US" altLang="ko-KR" sz="1300" dirty="0" err="1"/>
              <a:t>la.getY</a:t>
            </a:r>
            <a:r>
              <a:rPr lang="en-US" altLang="ko-KR" sz="1300" dirty="0"/>
              <a:t>()); break;</a:t>
            </a:r>
          </a:p>
          <a:p>
            <a:pPr defTabSz="180000"/>
            <a:r>
              <a:rPr lang="en-US" altLang="ko-KR" sz="1300" dirty="0"/>
              <a:t>			}</a:t>
            </a:r>
          </a:p>
          <a:p>
            <a:pPr defTabSz="180000"/>
            <a:r>
              <a:rPr lang="en-US" altLang="ko-KR" sz="1300" dirty="0"/>
              <a:t>		}</a:t>
            </a:r>
          </a:p>
          <a:p>
            <a:pPr defTabSz="180000"/>
            <a:r>
              <a:rPr lang="en-US" altLang="ko-KR" sz="1300" dirty="0"/>
              <a:t>	}</a:t>
            </a:r>
          </a:p>
          <a:p>
            <a:pPr defTabSz="180000"/>
            <a:endParaRPr lang="en-US" altLang="ko-KR" sz="1300" dirty="0"/>
          </a:p>
          <a:p>
            <a:pPr defTabSz="180000"/>
            <a:r>
              <a:rPr lang="en-US" altLang="ko-KR" sz="1300" dirty="0"/>
              <a:t>	public static void main(String [] </a:t>
            </a:r>
            <a:r>
              <a:rPr lang="en-US" altLang="ko-KR" sz="1300" dirty="0" err="1"/>
              <a:t>args</a:t>
            </a:r>
            <a:r>
              <a:rPr lang="en-US" altLang="ko-KR" sz="1300" dirty="0"/>
              <a:t>) {</a:t>
            </a:r>
          </a:p>
          <a:p>
            <a:pPr defTabSz="180000"/>
            <a:r>
              <a:rPr lang="en-US" altLang="ko-KR" sz="1300" dirty="0"/>
              <a:t>		new </a:t>
            </a:r>
            <a:r>
              <a:rPr lang="en-US" altLang="ko-KR" sz="1300" dirty="0" err="1"/>
              <a:t>FlyingTextEx</a:t>
            </a:r>
            <a:r>
              <a:rPr lang="en-US" altLang="ko-KR" sz="1300" dirty="0"/>
              <a:t>();</a:t>
            </a:r>
          </a:p>
          <a:p>
            <a:pPr defTabSz="180000"/>
            <a:r>
              <a:rPr lang="en-US" altLang="ko-KR" sz="1300" dirty="0"/>
              <a:t>	}</a:t>
            </a:r>
          </a:p>
          <a:p>
            <a:pPr defTabSz="180000"/>
            <a:r>
              <a:rPr lang="en-US" altLang="ko-KR" sz="1300" dirty="0"/>
              <a:t>}</a:t>
            </a:r>
            <a:endParaRPr lang="ko-KR" altLang="en-US" sz="1300" dirty="0"/>
          </a:p>
        </p:txBody>
      </p:sp>
    </p:spTree>
    <p:extLst>
      <p:ext uri="{BB962C8B-B14F-4D97-AF65-F5344CB8AC3E}">
        <p14:creationId xmlns:p14="http://schemas.microsoft.com/office/powerpoint/2010/main" val="15642236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05A07-3352-8E49-A2F3-1C3007D1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020" y="523613"/>
            <a:ext cx="10427960" cy="1188720"/>
          </a:xfrm>
        </p:spPr>
        <p:txBody>
          <a:bodyPr/>
          <a:lstStyle/>
          <a:p>
            <a:r>
              <a:rPr lang="ko-KR" altLang="en-US" dirty="0"/>
              <a:t>컴포넌트</a:t>
            </a:r>
            <a:r>
              <a:rPr lang="en-US" altLang="ko-KR" dirty="0"/>
              <a:t> (component)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015CB0-5687-FD4A-9F77-CBC63DE77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2020" y="1995055"/>
            <a:ext cx="10427960" cy="4339331"/>
          </a:xfrm>
        </p:spPr>
        <p:txBody>
          <a:bodyPr/>
          <a:lstStyle/>
          <a:p>
            <a:r>
              <a:rPr lang="ko-KR" altLang="en-US" dirty="0"/>
              <a:t>종류가 굉장히 많아서 다 다루진 않는다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컨테이너에 포함 되어야만 화면에 출력 될 수 있는 </a:t>
            </a:r>
            <a:r>
              <a:rPr lang="en-US" altLang="ko-KR" dirty="0"/>
              <a:t>GUI </a:t>
            </a:r>
            <a:r>
              <a:rPr lang="ko-KR" altLang="en-US" dirty="0"/>
              <a:t>객체</a:t>
            </a:r>
            <a:endParaRPr lang="en-US" altLang="ko-KR" dirty="0"/>
          </a:p>
          <a:p>
            <a:r>
              <a:rPr lang="ko-KR" altLang="en-US" dirty="0"/>
              <a:t>다른 컴포넌트를 포함할 수 없는 순수 컴포넌트</a:t>
            </a:r>
            <a:endParaRPr lang="en-US" altLang="ko-KR" dirty="0"/>
          </a:p>
          <a:p>
            <a:r>
              <a:rPr lang="ko-KR" altLang="en-US" dirty="0"/>
              <a:t>모든 </a:t>
            </a:r>
            <a:r>
              <a:rPr lang="en-US" altLang="ko-KR" dirty="0"/>
              <a:t>GUI </a:t>
            </a:r>
            <a:r>
              <a:rPr lang="ko-KR" altLang="en-US" dirty="0"/>
              <a:t>컴포넌트가 상속받는 클래스 </a:t>
            </a:r>
            <a:r>
              <a:rPr lang="en-US" altLang="ko-KR" dirty="0"/>
              <a:t>: </a:t>
            </a:r>
            <a:r>
              <a:rPr lang="en-US" altLang="ko-KR" dirty="0" err="1"/>
              <a:t>java.awt.Component</a:t>
            </a:r>
            <a:endParaRPr lang="en-US" altLang="ko-KR" dirty="0"/>
          </a:p>
          <a:p>
            <a:r>
              <a:rPr lang="ko-KR" altLang="en-US" dirty="0"/>
              <a:t>스윙 컴포넌트가 상속받는 클래스 </a:t>
            </a:r>
            <a:r>
              <a:rPr lang="en-US" altLang="ko-KR" dirty="0"/>
              <a:t>: </a:t>
            </a:r>
            <a:r>
              <a:rPr lang="en-US" altLang="ko-KR" dirty="0" err="1"/>
              <a:t>javax.swing.JComponent</a:t>
            </a:r>
            <a:endParaRPr lang="en-US" altLang="ko-KR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8355939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{C5E1F208-3818-F348-937F-4238A2BD4FEF}tf10001120</Template>
  <TotalTime>1854</TotalTime>
  <Words>4069</Words>
  <Application>Microsoft Macintosh PowerPoint</Application>
  <PresentationFormat>Widescreen</PresentationFormat>
  <Paragraphs>1333</Paragraphs>
  <Slides>85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85</vt:i4>
      </vt:variant>
    </vt:vector>
  </HeadingPairs>
  <TitlesOfParts>
    <vt:vector size="92" baseType="lpstr">
      <vt:lpstr>HY강B</vt:lpstr>
      <vt:lpstr>휴먼매직체</vt:lpstr>
      <vt:lpstr>Arial</vt:lpstr>
      <vt:lpstr>Arial Narrow</vt:lpstr>
      <vt:lpstr>Calibri</vt:lpstr>
      <vt:lpstr>Gill Sans MT</vt:lpstr>
      <vt:lpstr>Parcel</vt:lpstr>
      <vt:lpstr>8장 자바 GUI 스윙 기초</vt:lpstr>
      <vt:lpstr>학습목표</vt:lpstr>
      <vt:lpstr>GUI란 무엇인가?</vt:lpstr>
      <vt:lpstr>ATW</vt:lpstr>
      <vt:lpstr>Swing</vt:lpstr>
      <vt:lpstr>GUI 패키지 계층 구조</vt:lpstr>
      <vt:lpstr>스윙 GUI 프로그램 샘플</vt:lpstr>
      <vt:lpstr>컨테이너 (container)</vt:lpstr>
      <vt:lpstr>컴포넌트 (component)</vt:lpstr>
      <vt:lpstr>스윙 컴포넌트 예시</vt:lpstr>
      <vt:lpstr>PowerPoint Presentation</vt:lpstr>
      <vt:lpstr>PowerPoint Presentation</vt:lpstr>
      <vt:lpstr>PowerPoint Presentation</vt:lpstr>
      <vt:lpstr>컨테이너와 컴포넌트의 포함관계</vt:lpstr>
      <vt:lpstr>컨테이너와 배치, 배치 관리자 개념</vt:lpstr>
      <vt:lpstr>Atw-swing 상속구조</vt:lpstr>
      <vt:lpstr>스윙 GUI 프로그램 만들기</vt:lpstr>
      <vt:lpstr>Swing 사용 방법 (1) - 프레임 만들기</vt:lpstr>
      <vt:lpstr>스윙 프레임</vt:lpstr>
      <vt:lpstr>프레임 만들기, JFrame 클래스 상속</vt:lpstr>
      <vt:lpstr>Swing 사용 방법 (2) - main() 메소드</vt:lpstr>
      <vt:lpstr>Swing 사용 방법 (3) – 프레임에 컴포넌트 붙이기</vt:lpstr>
      <vt:lpstr>Swing 사용 방법 (3) – 프레임에 컴포넌트 붙이기</vt:lpstr>
      <vt:lpstr>Swing 사용 방법 (4) – 스윙 종료 처리</vt:lpstr>
      <vt:lpstr>배치 관리자 (Layout Manager)</vt:lpstr>
      <vt:lpstr>배치 관리자 (Layout Manager)</vt:lpstr>
      <vt:lpstr>컨테이너와 디폴트 배치관리자</vt:lpstr>
      <vt:lpstr>컨테이너에 새로운 배치관리자 설정</vt:lpstr>
      <vt:lpstr>FlowLayout 배치관리자</vt:lpstr>
      <vt:lpstr>FlowLayout의 생성자</vt:lpstr>
      <vt:lpstr>PowerPoint Presentation</vt:lpstr>
      <vt:lpstr>BorderLayout 배치관리자</vt:lpstr>
      <vt:lpstr>BorderLayout 생성자와 add() 메소드</vt:lpstr>
      <vt:lpstr>PowerPoint Presentation</vt:lpstr>
      <vt:lpstr>GridLayout 배치관리자</vt:lpstr>
      <vt:lpstr>GridLayout 생성자</vt:lpstr>
      <vt:lpstr>Gridlayout</vt:lpstr>
      <vt:lpstr>cardlayout</vt:lpstr>
      <vt:lpstr>배치관리자 없는 컨테이너</vt:lpstr>
      <vt:lpstr>PowerPoint Presentation</vt:lpstr>
      <vt:lpstr>컴포넌트의 절대 위치와 크기 설정</vt:lpstr>
      <vt:lpstr>PowerPoint Presentation</vt:lpstr>
      <vt:lpstr>PowerPoint Presentation</vt:lpstr>
      <vt:lpstr>PowerPoint Presentation</vt:lpstr>
      <vt:lpstr>PowerPoint Presentation</vt:lpstr>
      <vt:lpstr>9장 자바의 이벤트 처리</vt:lpstr>
      <vt:lpstr>학습목표</vt:lpstr>
      <vt:lpstr>이벤트 처리</vt:lpstr>
      <vt:lpstr>이벤트 기반 프로그래밍</vt:lpstr>
      <vt:lpstr>스윙 응용프로그램의 이벤트의 실제 예</vt:lpstr>
      <vt:lpstr>자바 스윙 프로그램에서 이벤트 처리 과정</vt:lpstr>
      <vt:lpstr>이벤트 객체</vt:lpstr>
      <vt:lpstr>이벤트 객체와 이벤트 정보를 리턴하는 메소드</vt:lpstr>
      <vt:lpstr>이벤트 객체, 이벤트 소스, 발생하는 경우</vt:lpstr>
      <vt:lpstr>이벤트 리스너</vt:lpstr>
      <vt:lpstr>이벤트 리스너 작성 과정 사례</vt:lpstr>
      <vt:lpstr>이벤트 리스너 작성 방법</vt:lpstr>
      <vt:lpstr>예제 9-1 : 독립 클래스로 Action 이벤트 리스너 만들기</vt:lpstr>
      <vt:lpstr>내부 클래스 (1)</vt:lpstr>
      <vt:lpstr>내부 클래스 (2)</vt:lpstr>
      <vt:lpstr>내부 클래스 (3)</vt:lpstr>
      <vt:lpstr>예제 9-2 : 내부 클래스로 Action 이벤트 리스너 만들기</vt:lpstr>
      <vt:lpstr>익명 클래스 (1)</vt:lpstr>
      <vt:lpstr>익명 클래스 (2)</vt:lpstr>
      <vt:lpstr>예제 9-3 : 익명 클래스로 Action 이벤트 리스너 만들기</vt:lpstr>
      <vt:lpstr>마우스 이벤트 리스너</vt:lpstr>
      <vt:lpstr>예제 9-4 : 마우스 이벤트 리스너 작성 연습-  마우스로 문자열 이동시키기</vt:lpstr>
      <vt:lpstr>예제 9-4의 정답</vt:lpstr>
      <vt:lpstr>어댑터 클래스</vt:lpstr>
      <vt:lpstr>MouseListener대신 MouseAdapter를 사용한 예</vt:lpstr>
      <vt:lpstr>JDK에서 제공하는 어댑터 클래스</vt:lpstr>
      <vt:lpstr>예제 9-5 : MouseAdapter로 마우스 리스너 작성</vt:lpstr>
      <vt:lpstr>Mouse 이벤트와 MouseListener, MouseMotionListener</vt:lpstr>
      <vt:lpstr>마우스 리스너 달기와 MouseEvent 객체 활용</vt:lpstr>
      <vt:lpstr>마우스 이벤트 처리 예 : MouseListener와 MouseMotionListener </vt:lpstr>
      <vt:lpstr>마우스 이벤트 처리 실행</vt:lpstr>
      <vt:lpstr>Key 이벤트와 포커스</vt:lpstr>
      <vt:lpstr>KeyListener</vt:lpstr>
      <vt:lpstr>유니코드(Unicode) 키</vt:lpstr>
      <vt:lpstr>가상 키와 입력된 키 판별</vt:lpstr>
      <vt:lpstr>가상 키(Virtual Key)</vt:lpstr>
      <vt:lpstr>예제 9-6 : KeyListener 활용 – 입력된 문자 키 판별</vt:lpstr>
      <vt:lpstr>예제 9-6 정답 </vt:lpstr>
      <vt:lpstr>예제 9-7 : KeyListener 활용 – 상, 하, 좌, 우 키로 문자열 움직이기</vt:lpstr>
      <vt:lpstr>예제 9-7 정답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8장 자바 GUI 스윙 기초</dc:title>
  <dc:creator>Dabina Da Bin Seo</dc:creator>
  <cp:lastModifiedBy>Dabina Da Bin Seo</cp:lastModifiedBy>
  <cp:revision>2</cp:revision>
  <dcterms:created xsi:type="dcterms:W3CDTF">2018-11-12T05:57:34Z</dcterms:created>
  <dcterms:modified xsi:type="dcterms:W3CDTF">2018-11-19T08:52:10Z</dcterms:modified>
</cp:coreProperties>
</file>